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39A1F41-5AE3-4CC5-80FD-426F73B336C0}"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330432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9A1F41-5AE3-4CC5-80FD-426F73B336C0}"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334124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9A1F41-5AE3-4CC5-80FD-426F73B336C0}"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1043835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9A1F41-5AE3-4CC5-80FD-426F73B336C0}"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321668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9A1F41-5AE3-4CC5-80FD-426F73B336C0}"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249786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39A1F41-5AE3-4CC5-80FD-426F73B336C0}"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1211215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39A1F41-5AE3-4CC5-80FD-426F73B336C0}"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80189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39A1F41-5AE3-4CC5-80FD-426F73B336C0}"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805685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9A1F41-5AE3-4CC5-80FD-426F73B336C0}"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355554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9A1F41-5AE3-4CC5-80FD-426F73B336C0}"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392825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9A1F41-5AE3-4CC5-80FD-426F73B336C0}"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FB5D1A2-441A-453D-83E7-5F9DD34624D4}" type="slidenum">
              <a:rPr lang="ar-SA" smtClean="0"/>
              <a:t>‹#›</a:t>
            </a:fld>
            <a:endParaRPr lang="ar-SA"/>
          </a:p>
        </p:txBody>
      </p:sp>
    </p:spTree>
    <p:extLst>
      <p:ext uri="{BB962C8B-B14F-4D97-AF65-F5344CB8AC3E}">
        <p14:creationId xmlns:p14="http://schemas.microsoft.com/office/powerpoint/2010/main" val="56744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9A1F41-5AE3-4CC5-80FD-426F73B336C0}"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FB5D1A2-441A-453D-83E7-5F9DD34624D4}" type="slidenum">
              <a:rPr lang="ar-SA" smtClean="0"/>
              <a:t>‹#›</a:t>
            </a:fld>
            <a:endParaRPr lang="ar-SA"/>
          </a:p>
        </p:txBody>
      </p:sp>
    </p:spTree>
    <p:extLst>
      <p:ext uri="{BB962C8B-B14F-4D97-AF65-F5344CB8AC3E}">
        <p14:creationId xmlns:p14="http://schemas.microsoft.com/office/powerpoint/2010/main" val="3574530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dirty="0" smtClean="0"/>
              <a:t>seven</a:t>
            </a:r>
            <a:r>
              <a:rPr lang="en-US" dirty="0" smtClean="0"/>
              <a:t/>
            </a:r>
            <a:br>
              <a:rPr lang="en-US" dirty="0" smtClean="0"/>
            </a:br>
            <a:r>
              <a:rPr lang="en-US" dirty="0" smtClean="0"/>
              <a:t>part2</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3911050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i="1" u="sng" dirty="0"/>
              <a:t>Example:-</a:t>
            </a:r>
            <a:endParaRPr lang="en-US" dirty="0"/>
          </a:p>
          <a:p>
            <a:pPr marL="0" indent="0" algn="l" rtl="0">
              <a:buNone/>
            </a:pPr>
            <a:r>
              <a:rPr lang="en-US" dirty="0"/>
              <a:t> 	 Consider a system with five processes {p</a:t>
            </a:r>
            <a:r>
              <a:rPr lang="en-US" baseline="-25000" dirty="0"/>
              <a:t>0</a:t>
            </a:r>
            <a:r>
              <a:rPr lang="en-US" dirty="0"/>
              <a:t>, p</a:t>
            </a:r>
            <a:r>
              <a:rPr lang="en-US" baseline="-25000" dirty="0"/>
              <a:t>1</a:t>
            </a:r>
            <a:r>
              <a:rPr lang="en-US" dirty="0"/>
              <a:t>, ...., p</a:t>
            </a:r>
            <a:r>
              <a:rPr lang="en-US" baseline="-25000" dirty="0"/>
              <a:t>4</a:t>
            </a:r>
            <a:r>
              <a:rPr lang="en-US" dirty="0"/>
              <a:t>} and three resources types {A=7 instance, B=2, C=6 instance}  suppose that at time T</a:t>
            </a:r>
            <a:r>
              <a:rPr lang="en-US" baseline="-25000" dirty="0"/>
              <a:t>0</a:t>
            </a:r>
            <a:r>
              <a:rPr lang="en-US" dirty="0"/>
              <a:t> we the following resource allocation state.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4" name="جدول 3"/>
          <p:cNvGraphicFramePr>
            <a:graphicFrameLocks noGrp="1"/>
          </p:cNvGraphicFramePr>
          <p:nvPr>
            <p:extLst/>
          </p:nvPr>
        </p:nvGraphicFramePr>
        <p:xfrm>
          <a:off x="3425587" y="2866027"/>
          <a:ext cx="6305267" cy="3991973"/>
        </p:xfrm>
        <a:graphic>
          <a:graphicData uri="http://schemas.openxmlformats.org/drawingml/2006/table">
            <a:tbl>
              <a:tblPr firstRow="1" firstCol="1" bandRow="1">
                <a:tableStyleId>{5940675A-B579-460E-94D1-54222C63F5DA}</a:tableStyleId>
              </a:tblPr>
              <a:tblGrid>
                <a:gridCol w="1392073"/>
                <a:gridCol w="2142698"/>
                <a:gridCol w="1440929"/>
                <a:gridCol w="1329567"/>
              </a:tblGrid>
              <a:tr h="725813">
                <a:tc>
                  <a:txBody>
                    <a:bodyPr/>
                    <a:lstStyle/>
                    <a:p>
                      <a:pPr marL="457200" marR="95885" algn="ctr" rtl="0">
                        <a:lnSpc>
                          <a:spcPct val="150000"/>
                        </a:lnSpc>
                        <a:spcBef>
                          <a:spcPts val="0"/>
                        </a:spcBef>
                        <a:spcAft>
                          <a:spcPts val="0"/>
                        </a:spcAft>
                        <a:tabLst>
                          <a:tab pos="-450215" algn="r"/>
                        </a:tabLst>
                      </a:pPr>
                      <a:r>
                        <a:rPr lang="en-US"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Allocation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Max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Available</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r>
              <a:tr h="544360">
                <a:tc>
                  <a:txBody>
                    <a:bodyPr/>
                    <a:lstStyle/>
                    <a:p>
                      <a:pPr marL="457200" marR="95885" algn="ctr" rtl="0">
                        <a:lnSpc>
                          <a:spcPct val="150000"/>
                        </a:lnSpc>
                        <a:spcBef>
                          <a:spcPts val="0"/>
                        </a:spcBef>
                        <a:spcAft>
                          <a:spcPts val="0"/>
                        </a:spcAft>
                        <a:tabLst>
                          <a:tab pos="-450215" algn="r"/>
                        </a:tabLs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dirty="0">
                          <a:effectLst/>
                        </a:rPr>
                        <a:t>A B C</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A B C</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A B C</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r>
              <a:tr h="544360">
                <a:tc>
                  <a:txBody>
                    <a:bodyPr/>
                    <a:lstStyle/>
                    <a:p>
                      <a:pPr marL="457200" marR="95885" algn="r" rtl="0">
                        <a:lnSpc>
                          <a:spcPct val="150000"/>
                        </a:lnSpc>
                        <a:spcBef>
                          <a:spcPts val="0"/>
                        </a:spcBef>
                        <a:spcAft>
                          <a:spcPts val="0"/>
                        </a:spcAft>
                        <a:tabLst>
                          <a:tab pos="-450215" algn="r"/>
                        </a:tabLst>
                      </a:pPr>
                      <a:r>
                        <a:rPr lang="en-US" sz="1400">
                          <a:effectLst/>
                        </a:rPr>
                        <a:t>P</a:t>
                      </a:r>
                      <a:r>
                        <a:rPr lang="en-US" sz="1400" baseline="-25000">
                          <a:effectLst/>
                        </a:rPr>
                        <a:t>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0 1 0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dirty="0">
                          <a:effectLst/>
                        </a:rPr>
                        <a:t>0 0 0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dirty="0">
                          <a:effectLst/>
                        </a:rPr>
                        <a:t>0 0 0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r>
              <a:tr h="544360">
                <a:tc>
                  <a:txBody>
                    <a:bodyPr/>
                    <a:lstStyle/>
                    <a:p>
                      <a:pPr marL="457200" marR="95885" algn="r" rtl="0">
                        <a:lnSpc>
                          <a:spcPct val="150000"/>
                        </a:lnSpc>
                        <a:spcBef>
                          <a:spcPts val="0"/>
                        </a:spcBef>
                        <a:spcAft>
                          <a:spcPts val="0"/>
                        </a:spcAft>
                        <a:tabLst>
                          <a:tab pos="-450215" algn="r"/>
                        </a:tabLst>
                      </a:pPr>
                      <a:r>
                        <a:rPr lang="en-US" sz="1400">
                          <a:effectLst/>
                        </a:rPr>
                        <a:t>P</a:t>
                      </a:r>
                      <a:r>
                        <a:rPr lang="en-US" sz="1400" baseline="-25000">
                          <a:effectLst/>
                        </a:rPr>
                        <a:t>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2 0 0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2 0 2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r>
              <a:tr h="544360">
                <a:tc>
                  <a:txBody>
                    <a:bodyPr/>
                    <a:lstStyle/>
                    <a:p>
                      <a:pPr marL="457200" marR="95885" algn="r" rtl="0">
                        <a:lnSpc>
                          <a:spcPct val="150000"/>
                        </a:lnSpc>
                        <a:spcBef>
                          <a:spcPts val="0"/>
                        </a:spcBef>
                        <a:spcAft>
                          <a:spcPts val="0"/>
                        </a:spcAft>
                        <a:tabLst>
                          <a:tab pos="-450215" algn="r"/>
                        </a:tabLst>
                      </a:pPr>
                      <a:r>
                        <a:rPr lang="en-US" sz="1400">
                          <a:effectLst/>
                        </a:rPr>
                        <a:t>P</a:t>
                      </a:r>
                      <a:r>
                        <a:rPr lang="en-US" sz="1400" baseline="-250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3 0 3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0 0 0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r>
              <a:tr h="544360">
                <a:tc>
                  <a:txBody>
                    <a:bodyPr/>
                    <a:lstStyle/>
                    <a:p>
                      <a:pPr marL="457200" marR="95885" algn="r" rtl="0">
                        <a:lnSpc>
                          <a:spcPct val="150000"/>
                        </a:lnSpc>
                        <a:spcBef>
                          <a:spcPts val="0"/>
                        </a:spcBef>
                        <a:spcAft>
                          <a:spcPts val="0"/>
                        </a:spcAft>
                        <a:tabLst>
                          <a:tab pos="-450215" algn="r"/>
                        </a:tabLst>
                      </a:pPr>
                      <a:r>
                        <a:rPr lang="en-US" sz="1400">
                          <a:effectLst/>
                        </a:rPr>
                        <a:t>P</a:t>
                      </a:r>
                      <a:r>
                        <a:rPr lang="en-US" sz="1400" baseline="-250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2 1 1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1 0 0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r>
              <a:tr h="544360">
                <a:tc>
                  <a:txBody>
                    <a:bodyPr/>
                    <a:lstStyle/>
                    <a:p>
                      <a:pPr marL="457200" marR="95885" algn="r" rtl="0">
                        <a:lnSpc>
                          <a:spcPct val="150000"/>
                        </a:lnSpc>
                        <a:spcBef>
                          <a:spcPts val="0"/>
                        </a:spcBef>
                        <a:spcAft>
                          <a:spcPts val="0"/>
                        </a:spcAft>
                        <a:tabLst>
                          <a:tab pos="-450215" algn="r"/>
                        </a:tabLst>
                      </a:pPr>
                      <a:r>
                        <a:rPr lang="en-US" sz="1400">
                          <a:effectLst/>
                        </a:rPr>
                        <a:t>P</a:t>
                      </a:r>
                      <a:r>
                        <a:rPr lang="en-US" sz="1400" baseline="-250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0 0 2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a:effectLst/>
                        </a:rPr>
                        <a:t>0 0 2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c>
                  <a:txBody>
                    <a:bodyPr/>
                    <a:lstStyle/>
                    <a:p>
                      <a:pPr marL="457200" marR="0" algn="ctr" rtl="0">
                        <a:lnSpc>
                          <a:spcPct val="150000"/>
                        </a:lnSpc>
                        <a:spcBef>
                          <a:spcPts val="0"/>
                        </a:spcBef>
                        <a:spcAft>
                          <a:spcPts val="0"/>
                        </a:spcAft>
                        <a:tabLst>
                          <a:tab pos="-593090" algn="r"/>
                        </a:tabLst>
                      </a:pPr>
                      <a:r>
                        <a:rPr lang="en-US"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9447" marR="49447" marT="0" marB="0"/>
                </a:tc>
              </a:tr>
            </a:tbl>
          </a:graphicData>
        </a:graphic>
      </p:graphicFrame>
    </p:spTree>
    <p:extLst>
      <p:ext uri="{BB962C8B-B14F-4D97-AF65-F5344CB8AC3E}">
        <p14:creationId xmlns:p14="http://schemas.microsoft.com/office/powerpoint/2010/main" val="447494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7500" lnSpcReduction="20000"/>
          </a:bodyPr>
          <a:lstStyle/>
          <a:p>
            <a:pPr marL="0" indent="0" algn="l" rtl="0">
              <a:buNone/>
            </a:pPr>
            <a:r>
              <a:rPr lang="en-US" dirty="0"/>
              <a:t>If we execute the detection Alg.  we find the system is not in a deadlock state, and the sequence</a:t>
            </a:r>
          </a:p>
          <a:p>
            <a:pPr marL="0" indent="0" algn="l" rtl="0">
              <a:buNone/>
            </a:pPr>
            <a:r>
              <a:rPr lang="en-US" dirty="0"/>
              <a:t> &lt;p</a:t>
            </a:r>
            <a:r>
              <a:rPr lang="en-US" baseline="-25000" dirty="0"/>
              <a:t>0 ,</a:t>
            </a:r>
            <a:r>
              <a:rPr lang="en-US" dirty="0"/>
              <a:t> p</a:t>
            </a:r>
            <a:r>
              <a:rPr lang="en-US" baseline="-25000" dirty="0"/>
              <a:t>2</a:t>
            </a:r>
            <a:r>
              <a:rPr lang="en-US" dirty="0"/>
              <a:t> , p</a:t>
            </a:r>
            <a:r>
              <a:rPr lang="en-US" baseline="-25000" dirty="0"/>
              <a:t>3</a:t>
            </a:r>
            <a:r>
              <a:rPr lang="en-US" dirty="0"/>
              <a:t> , p</a:t>
            </a:r>
            <a:r>
              <a:rPr lang="en-US" baseline="-25000" dirty="0"/>
              <a:t>1</a:t>
            </a:r>
            <a:r>
              <a:rPr lang="en-US" dirty="0"/>
              <a:t> , p</a:t>
            </a:r>
            <a:r>
              <a:rPr lang="en-US" baseline="-25000" dirty="0"/>
              <a:t>4</a:t>
            </a:r>
            <a:r>
              <a:rPr lang="en-US" dirty="0"/>
              <a:t>&gt; will result in finish [</a:t>
            </a:r>
            <a:r>
              <a:rPr lang="en-US" dirty="0" err="1"/>
              <a:t>i</a:t>
            </a:r>
            <a:r>
              <a:rPr lang="en-US" dirty="0"/>
              <a:t>]=true for all </a:t>
            </a:r>
            <a:r>
              <a:rPr lang="en-US" dirty="0" err="1"/>
              <a:t>i</a:t>
            </a:r>
            <a:r>
              <a:rPr lang="en-US" dirty="0"/>
              <a:t>.</a:t>
            </a:r>
          </a:p>
          <a:p>
            <a:pPr marL="0" indent="0" algn="l" rtl="0">
              <a:buNone/>
            </a:pPr>
            <a:r>
              <a:rPr lang="en-US" dirty="0"/>
              <a:t>Suppose now that process p</a:t>
            </a:r>
            <a:r>
              <a:rPr lang="en-US" baseline="-25000" dirty="0"/>
              <a:t>2</a:t>
            </a:r>
            <a:r>
              <a:rPr lang="en-US" dirty="0"/>
              <a:t> makes one additional request for an instance of type C. The Request matrix is modified as follows</a:t>
            </a:r>
            <a:r>
              <a:rPr lang="en-US" dirty="0" smtClean="0"/>
              <a:t>:</a:t>
            </a:r>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r>
              <a:rPr lang="en-US" dirty="0"/>
              <a:t>We claim that the system is now deadlocked. Although we can reclaim the resources held by process p</a:t>
            </a:r>
            <a:r>
              <a:rPr lang="en-US" baseline="-25000" dirty="0"/>
              <a:t>0 </a:t>
            </a:r>
            <a:r>
              <a:rPr lang="en-US" dirty="0"/>
              <a:t> the number of available resources is not sufficient to </a:t>
            </a:r>
            <a:r>
              <a:rPr lang="en-US" dirty="0" err="1"/>
              <a:t>fut</a:t>
            </a:r>
            <a:r>
              <a:rPr lang="en-US" dirty="0"/>
              <a:t> fill the requests of the other processes. Thus a deadlock exist, consisting of processes &lt;p</a:t>
            </a:r>
            <a:r>
              <a:rPr lang="en-US" baseline="-25000" dirty="0"/>
              <a:t>1</a:t>
            </a:r>
            <a:r>
              <a:rPr lang="en-US" dirty="0"/>
              <a:t> , p</a:t>
            </a:r>
            <a:r>
              <a:rPr lang="en-US" baseline="-25000" dirty="0"/>
              <a:t>2 </a:t>
            </a:r>
            <a:r>
              <a:rPr lang="en-US" dirty="0"/>
              <a:t>, p</a:t>
            </a:r>
            <a:r>
              <a:rPr lang="en-US" baseline="-25000" dirty="0"/>
              <a:t>3 </a:t>
            </a:r>
            <a:r>
              <a:rPr lang="en-US" dirty="0"/>
              <a:t>, and p</a:t>
            </a:r>
            <a:r>
              <a:rPr lang="en-US" baseline="-25000" dirty="0"/>
              <a:t>4 </a:t>
            </a:r>
            <a:r>
              <a:rPr lang="en-US" dirty="0"/>
              <a:t>&gt;. </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5" name="جدول 4"/>
          <p:cNvGraphicFramePr>
            <a:graphicFrameLocks noGrp="1"/>
          </p:cNvGraphicFramePr>
          <p:nvPr>
            <p:extLst/>
          </p:nvPr>
        </p:nvGraphicFramePr>
        <p:xfrm>
          <a:off x="5049672" y="2539674"/>
          <a:ext cx="2456597" cy="3025904"/>
        </p:xfrm>
        <a:graphic>
          <a:graphicData uri="http://schemas.openxmlformats.org/drawingml/2006/table">
            <a:tbl>
              <a:tblPr firstRow="1" firstCol="1" bandRow="1">
                <a:tableStyleId>{5940675A-B579-460E-94D1-54222C63F5DA}</a:tableStyleId>
              </a:tblPr>
              <a:tblGrid>
                <a:gridCol w="1053557"/>
                <a:gridCol w="1403040"/>
              </a:tblGrid>
              <a:tr h="484252">
                <a:tc>
                  <a:txBody>
                    <a:bodyPr/>
                    <a:lstStyle/>
                    <a:p>
                      <a:pPr marL="457200" marR="111125" algn="l" rtl="0">
                        <a:lnSpc>
                          <a:spcPct val="150000"/>
                        </a:lnSpc>
                        <a:spcBef>
                          <a:spcPts val="0"/>
                        </a:spcBef>
                        <a:spcAft>
                          <a:spcPts val="0"/>
                        </a:spcAft>
                        <a:tabLst>
                          <a:tab pos="-450215" algn="r"/>
                        </a:tabLs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c>
                  <a:txBody>
                    <a:bodyPr/>
                    <a:lstStyle/>
                    <a:p>
                      <a:pPr marL="457200" marR="0" algn="ctr" rtl="0">
                        <a:lnSpc>
                          <a:spcPct val="150000"/>
                        </a:lnSpc>
                        <a:spcBef>
                          <a:spcPts val="0"/>
                        </a:spcBef>
                        <a:spcAft>
                          <a:spcPts val="0"/>
                        </a:spcAft>
                        <a:tabLst>
                          <a:tab pos="-450215" algn="r"/>
                        </a:tabLst>
                      </a:pPr>
                      <a:r>
                        <a:rPr lang="en-US" sz="1800" dirty="0">
                          <a:effectLst/>
                        </a:rPr>
                        <a:t>Request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r>
              <a:tr h="484252">
                <a:tc>
                  <a:txBody>
                    <a:bodyPr/>
                    <a:lstStyle/>
                    <a:p>
                      <a:pPr marL="457200" marR="111125" algn="ctr" rtl="0">
                        <a:lnSpc>
                          <a:spcPct val="150000"/>
                        </a:lnSpc>
                        <a:spcBef>
                          <a:spcPts val="0"/>
                        </a:spcBef>
                        <a:spcAft>
                          <a:spcPts val="0"/>
                        </a:spcAft>
                        <a:tabLst>
                          <a:tab pos="-450215" algn="r"/>
                        </a:tabLs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c>
                  <a:txBody>
                    <a:bodyPr/>
                    <a:lstStyle/>
                    <a:p>
                      <a:pPr marL="457200" marR="0" algn="ctr" rtl="0">
                        <a:lnSpc>
                          <a:spcPct val="150000"/>
                        </a:lnSpc>
                        <a:spcBef>
                          <a:spcPts val="0"/>
                        </a:spcBef>
                        <a:spcAft>
                          <a:spcPts val="0"/>
                        </a:spcAft>
                        <a:tabLst>
                          <a:tab pos="-450215" algn="r"/>
                        </a:tabLst>
                      </a:pPr>
                      <a:r>
                        <a:rPr lang="en-US" sz="1800" dirty="0">
                          <a:effectLst/>
                        </a:rPr>
                        <a:t>A B 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r>
              <a:tr h="341878">
                <a:tc>
                  <a:txBody>
                    <a:bodyPr/>
                    <a:lstStyle/>
                    <a:p>
                      <a:pPr marL="457200" marR="111125" algn="r" rtl="0">
                        <a:lnSpc>
                          <a:spcPct val="150000"/>
                        </a:lnSpc>
                        <a:spcBef>
                          <a:spcPts val="0"/>
                        </a:spcBef>
                        <a:spcAft>
                          <a:spcPts val="0"/>
                        </a:spcAft>
                        <a:tabLst>
                          <a:tab pos="-450215" algn="r"/>
                        </a:tabLst>
                      </a:pPr>
                      <a:r>
                        <a:rPr lang="en-US" sz="1800">
                          <a:effectLst/>
                        </a:rPr>
                        <a:t>P</a:t>
                      </a:r>
                      <a:r>
                        <a:rPr lang="en-US" sz="1800" baseline="-25000">
                          <a:effectLst/>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c>
                  <a:txBody>
                    <a:bodyPr/>
                    <a:lstStyle/>
                    <a:p>
                      <a:pPr marL="457200" marR="0" algn="ctr" rtl="0">
                        <a:lnSpc>
                          <a:spcPct val="150000"/>
                        </a:lnSpc>
                        <a:spcBef>
                          <a:spcPts val="0"/>
                        </a:spcBef>
                        <a:spcAft>
                          <a:spcPts val="0"/>
                        </a:spcAft>
                        <a:tabLst>
                          <a:tab pos="-450215" algn="r"/>
                        </a:tabLst>
                      </a:pPr>
                      <a:r>
                        <a:rPr lang="en-US" sz="1800">
                          <a:effectLst/>
                        </a:rPr>
                        <a:t>0 0 0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r>
              <a:tr h="341878">
                <a:tc>
                  <a:txBody>
                    <a:bodyPr/>
                    <a:lstStyle/>
                    <a:p>
                      <a:pPr marL="457200" marR="111125" algn="r" rtl="0">
                        <a:lnSpc>
                          <a:spcPct val="150000"/>
                        </a:lnSpc>
                        <a:spcBef>
                          <a:spcPts val="0"/>
                        </a:spcBef>
                        <a:spcAft>
                          <a:spcPts val="0"/>
                        </a:spcAft>
                        <a:tabLst>
                          <a:tab pos="-450215" algn="r"/>
                        </a:tabLst>
                      </a:pPr>
                      <a:r>
                        <a:rPr lang="en-US" sz="1800">
                          <a:effectLst/>
                        </a:rPr>
                        <a:t>P</a:t>
                      </a:r>
                      <a:r>
                        <a:rPr lang="en-US" sz="1800" baseline="-25000">
                          <a:effectLst/>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c>
                  <a:txBody>
                    <a:bodyPr/>
                    <a:lstStyle/>
                    <a:p>
                      <a:pPr marL="457200" marR="0" algn="ctr" rtl="0">
                        <a:lnSpc>
                          <a:spcPct val="150000"/>
                        </a:lnSpc>
                        <a:spcBef>
                          <a:spcPts val="0"/>
                        </a:spcBef>
                        <a:spcAft>
                          <a:spcPts val="0"/>
                        </a:spcAft>
                        <a:tabLst>
                          <a:tab pos="-450215" algn="r"/>
                        </a:tabLst>
                      </a:pPr>
                      <a:r>
                        <a:rPr lang="en-US" sz="1800">
                          <a:effectLst/>
                        </a:rPr>
                        <a:t>2 0 2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r>
              <a:tr h="341878">
                <a:tc>
                  <a:txBody>
                    <a:bodyPr/>
                    <a:lstStyle/>
                    <a:p>
                      <a:pPr marL="457200" marR="111125" algn="r" rtl="0">
                        <a:lnSpc>
                          <a:spcPct val="150000"/>
                        </a:lnSpc>
                        <a:spcBef>
                          <a:spcPts val="0"/>
                        </a:spcBef>
                        <a:spcAft>
                          <a:spcPts val="0"/>
                        </a:spcAft>
                        <a:tabLst>
                          <a:tab pos="-450215" algn="r"/>
                        </a:tabLst>
                      </a:pPr>
                      <a:r>
                        <a:rPr lang="en-US" sz="1800">
                          <a:effectLst/>
                        </a:rPr>
                        <a:t>P</a:t>
                      </a:r>
                      <a:r>
                        <a:rPr lang="en-US" sz="1800" baseline="-25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c>
                  <a:txBody>
                    <a:bodyPr/>
                    <a:lstStyle/>
                    <a:p>
                      <a:pPr marL="457200" marR="0" algn="ctr" rtl="0">
                        <a:lnSpc>
                          <a:spcPct val="150000"/>
                        </a:lnSpc>
                        <a:spcBef>
                          <a:spcPts val="0"/>
                        </a:spcBef>
                        <a:spcAft>
                          <a:spcPts val="0"/>
                        </a:spcAft>
                        <a:tabLst>
                          <a:tab pos="-450215" algn="r"/>
                        </a:tabLst>
                      </a:pPr>
                      <a:r>
                        <a:rPr lang="en-US" sz="1800">
                          <a:effectLst/>
                        </a:rPr>
                        <a:t>0 0 1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r>
              <a:tr h="341878">
                <a:tc>
                  <a:txBody>
                    <a:bodyPr/>
                    <a:lstStyle/>
                    <a:p>
                      <a:pPr marL="457200" marR="111125" algn="r" rtl="0">
                        <a:lnSpc>
                          <a:spcPct val="150000"/>
                        </a:lnSpc>
                        <a:spcBef>
                          <a:spcPts val="0"/>
                        </a:spcBef>
                        <a:spcAft>
                          <a:spcPts val="0"/>
                        </a:spcAft>
                        <a:tabLst>
                          <a:tab pos="-450215" algn="r"/>
                        </a:tabLst>
                      </a:pPr>
                      <a:r>
                        <a:rPr lang="en-US" sz="1800">
                          <a:effectLst/>
                        </a:rPr>
                        <a:t>P</a:t>
                      </a:r>
                      <a:r>
                        <a:rPr lang="en-US" sz="1800" baseline="-25000">
                          <a:effectLst/>
                        </a:rPr>
                        <a:t>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c>
                  <a:txBody>
                    <a:bodyPr/>
                    <a:lstStyle/>
                    <a:p>
                      <a:pPr marL="457200" marR="0" algn="ctr" rtl="0">
                        <a:lnSpc>
                          <a:spcPct val="150000"/>
                        </a:lnSpc>
                        <a:spcBef>
                          <a:spcPts val="0"/>
                        </a:spcBef>
                        <a:spcAft>
                          <a:spcPts val="0"/>
                        </a:spcAft>
                        <a:tabLst>
                          <a:tab pos="-450215" algn="r"/>
                        </a:tabLst>
                      </a:pPr>
                      <a:r>
                        <a:rPr lang="en-US" sz="1800">
                          <a:effectLst/>
                        </a:rPr>
                        <a:t>1 0 0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r>
              <a:tr h="341878">
                <a:tc>
                  <a:txBody>
                    <a:bodyPr/>
                    <a:lstStyle/>
                    <a:p>
                      <a:pPr marL="457200" marR="111125" algn="r" rtl="0">
                        <a:lnSpc>
                          <a:spcPct val="150000"/>
                        </a:lnSpc>
                        <a:spcBef>
                          <a:spcPts val="0"/>
                        </a:spcBef>
                        <a:spcAft>
                          <a:spcPts val="0"/>
                        </a:spcAft>
                        <a:tabLst>
                          <a:tab pos="-450215" algn="r"/>
                        </a:tabLst>
                      </a:pPr>
                      <a:r>
                        <a:rPr lang="en-US" sz="1800">
                          <a:effectLst/>
                        </a:rPr>
                        <a:t>P</a:t>
                      </a:r>
                      <a:r>
                        <a:rPr lang="en-US" sz="1800" baseline="-25000">
                          <a:effectLst/>
                        </a:rPr>
                        <a:t>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c>
                  <a:txBody>
                    <a:bodyPr/>
                    <a:lstStyle/>
                    <a:p>
                      <a:pPr marL="457200" marR="0" algn="ctr" rtl="0">
                        <a:lnSpc>
                          <a:spcPct val="150000"/>
                        </a:lnSpc>
                        <a:spcBef>
                          <a:spcPts val="0"/>
                        </a:spcBef>
                        <a:spcAft>
                          <a:spcPts val="0"/>
                        </a:spcAft>
                        <a:tabLst>
                          <a:tab pos="-450215" algn="r"/>
                        </a:tabLst>
                      </a:pPr>
                      <a:r>
                        <a:rPr lang="en-US" sz="1800" dirty="0">
                          <a:effectLst/>
                        </a:rPr>
                        <a:t>0 0 2</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7990" marR="67990" marT="0" marB="0"/>
                </a:tc>
              </a:tr>
            </a:tbl>
          </a:graphicData>
        </a:graphic>
      </p:graphicFrame>
    </p:spTree>
    <p:extLst>
      <p:ext uri="{BB962C8B-B14F-4D97-AF65-F5344CB8AC3E}">
        <p14:creationId xmlns:p14="http://schemas.microsoft.com/office/powerpoint/2010/main" val="3468973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u="sng" dirty="0" smtClean="0"/>
              <a:t>-Single </a:t>
            </a:r>
            <a:r>
              <a:rPr lang="en-US" u="sng" dirty="0"/>
              <a:t>Instance of each resource type</a:t>
            </a:r>
            <a:endParaRPr lang="en-US" dirty="0"/>
          </a:p>
          <a:p>
            <a:pPr marL="0" indent="0" algn="l" rtl="0">
              <a:buNone/>
            </a:pPr>
            <a:r>
              <a:rPr lang="en-US" dirty="0"/>
              <a:t>The Detection Alg. is of order mxn</a:t>
            </a:r>
            <a:r>
              <a:rPr lang="en-US" baseline="30000" dirty="0"/>
              <a:t>2</a:t>
            </a:r>
            <a:r>
              <a:rPr lang="en-US" dirty="0"/>
              <a:t>.  If all resources have only a single instance we can define a faster Alg. we will use a variant of the resource allocation graph called a wait—for graph. This graph is obtained from the resource allocation graph by removing the nodes of type resource and collapsing the appropriate edges. Where the edge from p</a:t>
            </a:r>
            <a:r>
              <a:rPr lang="en-US" baseline="-25000" dirty="0"/>
              <a:t>i</a:t>
            </a:r>
            <a:r>
              <a:rPr lang="en-US" dirty="0"/>
              <a:t> to </a:t>
            </a:r>
            <a:r>
              <a:rPr lang="en-US" dirty="0" err="1"/>
              <a:t>p</a:t>
            </a:r>
            <a:r>
              <a:rPr lang="en-US" baseline="-25000" dirty="0" err="1"/>
              <a:t>j</a:t>
            </a:r>
            <a:r>
              <a:rPr lang="en-US" dirty="0"/>
              <a:t> in a wait—for graph implies that process p</a:t>
            </a:r>
            <a:r>
              <a:rPr lang="en-US" baseline="-25000" dirty="0"/>
              <a:t>i </a:t>
            </a:r>
            <a:r>
              <a:rPr lang="en-US" dirty="0"/>
              <a:t> is waiting for process </a:t>
            </a:r>
            <a:r>
              <a:rPr lang="en-US" dirty="0" err="1"/>
              <a:t>p</a:t>
            </a:r>
            <a:r>
              <a:rPr lang="en-US" baseline="-25000" dirty="0" err="1"/>
              <a:t>j</a:t>
            </a:r>
            <a:r>
              <a:rPr lang="en-US" dirty="0"/>
              <a:t> to release a resource that it needs.</a:t>
            </a:r>
          </a:p>
          <a:p>
            <a:pPr marL="0" indent="0" algn="l" rtl="0">
              <a:buNone/>
            </a:pPr>
            <a:r>
              <a:rPr lang="en-US" dirty="0"/>
              <a:t>   An edge (p</a:t>
            </a:r>
            <a:r>
              <a:rPr lang="en-US" baseline="-25000" dirty="0"/>
              <a:t>i </a:t>
            </a:r>
            <a:r>
              <a:rPr lang="en-US" dirty="0"/>
              <a:t>, </a:t>
            </a:r>
            <a:r>
              <a:rPr lang="en-US" dirty="0" err="1"/>
              <a:t>p</a:t>
            </a:r>
            <a:r>
              <a:rPr lang="en-US" baseline="-25000" dirty="0" err="1"/>
              <a:t>j</a:t>
            </a:r>
            <a:r>
              <a:rPr lang="en-US" baseline="-25000" dirty="0"/>
              <a:t> </a:t>
            </a:r>
            <a:r>
              <a:rPr lang="en-US" dirty="0"/>
              <a:t>) exists in a wait-for graph if and only if the resource RAG  contains two edges      (p</a:t>
            </a:r>
            <a:r>
              <a:rPr lang="en-US" baseline="-25000" dirty="0"/>
              <a:t>i </a:t>
            </a:r>
            <a:r>
              <a:rPr lang="en-US" dirty="0"/>
              <a:t>, </a:t>
            </a:r>
            <a:r>
              <a:rPr lang="en-US" dirty="0" err="1"/>
              <a:t>r</a:t>
            </a:r>
            <a:r>
              <a:rPr lang="en-US" baseline="-25000" dirty="0" err="1"/>
              <a:t>q</a:t>
            </a:r>
            <a:r>
              <a:rPr lang="en-US" baseline="-25000" dirty="0"/>
              <a:t> </a:t>
            </a:r>
            <a:r>
              <a:rPr lang="en-US" dirty="0"/>
              <a:t>) and (</a:t>
            </a:r>
            <a:r>
              <a:rPr lang="en-US" dirty="0" err="1"/>
              <a:t>r</a:t>
            </a:r>
            <a:r>
              <a:rPr lang="en-US" baseline="-25000" dirty="0" err="1"/>
              <a:t>q</a:t>
            </a:r>
            <a:r>
              <a:rPr lang="en-US" baseline="-25000" dirty="0"/>
              <a:t> </a:t>
            </a:r>
            <a:r>
              <a:rPr lang="en-US" dirty="0"/>
              <a:t>, p</a:t>
            </a:r>
            <a:r>
              <a:rPr lang="en-US" baseline="-25000" dirty="0"/>
              <a:t>i</a:t>
            </a:r>
            <a:r>
              <a:rPr lang="en-US" dirty="0"/>
              <a:t>) for some resource, see figure 7.8.</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448221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عنصر نائب للمحتوى 3"/>
          <p:cNvSpPr>
            <a:spLocks noGrp="1"/>
          </p:cNvSpPr>
          <p:nvPr>
            <p:ph idx="1"/>
          </p:nvPr>
        </p:nvSpPr>
        <p:spPr>
          <a:xfrm>
            <a:off x="838200" y="1825624"/>
            <a:ext cx="10515600" cy="5032375"/>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sz="2400" dirty="0"/>
              <a:t>A deadlock exists in the system if and only if the wait—for graph contains a cycle.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endParaRPr lang="en-US" dirty="0"/>
          </a:p>
          <a:p>
            <a:endParaRPr lang="ar-SA" dirty="0"/>
          </a:p>
        </p:txBody>
      </p:sp>
      <p:pic>
        <p:nvPicPr>
          <p:cNvPr id="8" name="عنصر نائب للمحتوى 5"/>
          <p:cNvPicPr>
            <a:picLocks/>
          </p:cNvPicPr>
          <p:nvPr/>
        </p:nvPicPr>
        <p:blipFill rotWithShape="1">
          <a:blip r:embed="rId2"/>
          <a:srcRect t="2667"/>
          <a:stretch/>
        </p:blipFill>
        <p:spPr bwMode="auto">
          <a:xfrm>
            <a:off x="2333767" y="1050879"/>
            <a:ext cx="7424381" cy="423080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3355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lvl="0" algn="ctr" rtl="0"/>
            <a:r>
              <a:rPr lang="en-US" u="sng" dirty="0"/>
              <a:t>Recovery from Deadlock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0000" lnSpcReduction="20000"/>
          </a:bodyPr>
          <a:lstStyle/>
          <a:p>
            <a:pPr marL="0" indent="0" algn="l" rtl="0">
              <a:buNone/>
            </a:pPr>
            <a:r>
              <a:rPr lang="en-US" dirty="0"/>
              <a:t>When a detection Alg. determines that a deadlock exists the system must recover from the deadlock. </a:t>
            </a:r>
          </a:p>
          <a:p>
            <a:pPr marL="0" indent="0" algn="l" rtl="0">
              <a:buNone/>
            </a:pPr>
            <a:r>
              <a:rPr lang="en-US" dirty="0"/>
              <a:t>There are two options for breaking a deadlock. </a:t>
            </a:r>
          </a:p>
          <a:p>
            <a:pPr marL="0" lvl="0" indent="0" algn="l" rtl="0">
              <a:buNone/>
            </a:pPr>
            <a:r>
              <a:rPr lang="en-US" dirty="0" smtClean="0"/>
              <a:t>  A-  Process </a:t>
            </a:r>
            <a:r>
              <a:rPr lang="en-US" dirty="0"/>
              <a:t>termination by killing a process, two methods: </a:t>
            </a:r>
          </a:p>
          <a:p>
            <a:pPr marL="0" lvl="0" indent="0" algn="l" rtl="0">
              <a:buNone/>
            </a:pPr>
            <a:r>
              <a:rPr lang="en-US" dirty="0" smtClean="0"/>
              <a:t>           - Kill </a:t>
            </a:r>
            <a:r>
              <a:rPr lang="en-US" dirty="0"/>
              <a:t>all deadlocked processes. </a:t>
            </a:r>
          </a:p>
          <a:p>
            <a:pPr marL="0" lvl="0" indent="0" algn="l" rtl="0">
              <a:buNone/>
            </a:pPr>
            <a:r>
              <a:rPr lang="en-US" dirty="0" smtClean="0"/>
              <a:t>           - Kill </a:t>
            </a:r>
            <a:r>
              <a:rPr lang="en-US" dirty="0"/>
              <a:t>one process at a time until the ­­­­­deadlock cycle is eliminated.</a:t>
            </a:r>
          </a:p>
          <a:p>
            <a:pPr marL="0" lvl="0" indent="0" algn="l" rtl="0">
              <a:buNone/>
            </a:pPr>
            <a:r>
              <a:rPr lang="en-US" dirty="0" smtClean="0"/>
              <a:t>  B- Resource </a:t>
            </a:r>
            <a:r>
              <a:rPr lang="en-US" dirty="0"/>
              <a:t>preemption, to eliminate deadlocks using resource preemption we can preempt </a:t>
            </a:r>
            <a:r>
              <a:rPr lang="en-US" dirty="0" smtClean="0"/>
              <a:t>some   resources </a:t>
            </a:r>
            <a:r>
              <a:rPr lang="en-US" dirty="0"/>
              <a:t>front processes and give them to other processes until the deadlock cycle is broken. </a:t>
            </a:r>
          </a:p>
          <a:p>
            <a:pPr marL="0" indent="0" algn="l" rtl="0">
              <a:buNone/>
            </a:pPr>
            <a:r>
              <a:rPr lang="en-US" dirty="0" smtClean="0"/>
              <a:t>    If </a:t>
            </a:r>
            <a:r>
              <a:rPr lang="en-US" dirty="0"/>
              <a:t>preemption is required in order to deal with deadlocks then three issues need to </a:t>
            </a:r>
            <a:r>
              <a:rPr lang="en-US" dirty="0" smtClean="0"/>
              <a:t>be addressed</a:t>
            </a:r>
            <a:r>
              <a:rPr lang="en-US" dirty="0"/>
              <a:t>: </a:t>
            </a:r>
          </a:p>
          <a:p>
            <a:pPr marL="0" lvl="0" indent="0" algn="l" rtl="0">
              <a:buNone/>
            </a:pPr>
            <a:r>
              <a:rPr lang="en-US" dirty="0" smtClean="0"/>
              <a:t>            - Selecting </a:t>
            </a:r>
            <a:r>
              <a:rPr lang="en-US" dirty="0"/>
              <a:t>a Victim: Which process and which resources. </a:t>
            </a:r>
          </a:p>
          <a:p>
            <a:pPr marL="0" lvl="0" indent="0" algn="l" rtl="0">
              <a:buNone/>
            </a:pPr>
            <a:r>
              <a:rPr lang="en-US" dirty="0" smtClean="0"/>
              <a:t>            - Rollback</a:t>
            </a:r>
            <a:r>
              <a:rPr lang="en-US" dirty="0"/>
              <a:t>: If we preempt  a resource from a process what should be done with that                                          </a:t>
            </a:r>
          </a:p>
          <a:p>
            <a:pPr marL="0" indent="0" algn="l" rtl="0">
              <a:buNone/>
            </a:pPr>
            <a:r>
              <a:rPr lang="en-US" dirty="0"/>
              <a:t>     </a:t>
            </a:r>
            <a:r>
              <a:rPr lang="en-US" dirty="0" smtClean="0"/>
              <a:t>          process</a:t>
            </a:r>
            <a:r>
              <a:rPr lang="en-US" dirty="0"/>
              <a:t>? </a:t>
            </a:r>
          </a:p>
          <a:p>
            <a:pPr marL="0" lvl="0" indent="0" algn="l" rtl="0">
              <a:buNone/>
            </a:pPr>
            <a:r>
              <a:rPr lang="en-US" dirty="0" smtClean="0"/>
              <a:t>            - Starvation</a:t>
            </a:r>
            <a:r>
              <a:rPr lang="en-US" dirty="0"/>
              <a:t>: How do we ensure that </a:t>
            </a:r>
            <a:r>
              <a:rPr lang="en-US" u="sng" dirty="0"/>
              <a:t>Starvation</a:t>
            </a:r>
            <a:r>
              <a:rPr lang="en-US" dirty="0"/>
              <a:t> will not occur?</a:t>
            </a:r>
          </a:p>
          <a:p>
            <a:pPr marL="0" indent="0" algn="l" rtl="0">
              <a:buNone/>
            </a:pPr>
            <a:r>
              <a:rPr lang="en-US" dirty="0"/>
              <a:t>     </a:t>
            </a:r>
            <a:r>
              <a:rPr lang="en-US" dirty="0" smtClean="0"/>
              <a:t>           That </a:t>
            </a:r>
            <a:r>
              <a:rPr lang="en-US" dirty="0"/>
              <a:t>is how can we guarantee that resources will not always be preempted from the some          </a:t>
            </a:r>
          </a:p>
          <a:p>
            <a:pPr marL="0" indent="0" algn="l" rtl="0">
              <a:buNone/>
            </a:pPr>
            <a:r>
              <a:rPr lang="en-US" dirty="0"/>
              <a:t>     </a:t>
            </a:r>
            <a:r>
              <a:rPr lang="en-US" dirty="0" smtClean="0"/>
              <a:t>            process</a:t>
            </a:r>
            <a:r>
              <a:rPr lang="en-US" dirty="0"/>
              <a:t>?</a:t>
            </a:r>
          </a:p>
          <a:p>
            <a:pPr marL="0" indent="0" algn="l" rtl="0">
              <a:buNone/>
            </a:pPr>
            <a:r>
              <a:rPr lang="en-US" dirty="0"/>
              <a:t>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586723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lvl="0" algn="ctr" rtl="0"/>
            <a:r>
              <a:rPr lang="en-US" dirty="0" smtClean="0"/>
              <a:t>B- </a:t>
            </a:r>
            <a:r>
              <a:rPr lang="en-US" b="1" u="sng" dirty="0"/>
              <a:t>Banker's Algorithm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0000" lnSpcReduction="20000"/>
          </a:bodyPr>
          <a:lstStyle/>
          <a:p>
            <a:pPr marL="0" indent="0" algn="l" rtl="0">
              <a:buNone/>
            </a:pPr>
            <a:r>
              <a:rPr lang="en-US" dirty="0"/>
              <a:t> If Available [j] = k these are k instances of resource type </a:t>
            </a:r>
            <a:r>
              <a:rPr lang="en-US" dirty="0" err="1"/>
              <a:t>R</a:t>
            </a:r>
            <a:r>
              <a:rPr lang="en-US" baseline="-25000" dirty="0" err="1"/>
              <a:t>j</a:t>
            </a:r>
            <a:r>
              <a:rPr lang="en-US" dirty="0"/>
              <a:t> available.</a:t>
            </a:r>
          </a:p>
          <a:p>
            <a:pPr marL="0" lvl="0" indent="0" algn="l" rtl="0">
              <a:buNone/>
            </a:pPr>
            <a:r>
              <a:rPr lang="en-US" b="1" dirty="0"/>
              <a:t>Max:</a:t>
            </a:r>
            <a:r>
              <a:rPr lang="en-US" dirty="0"/>
              <a:t>          An n× m matrix defines the maximum demand of each process. If max [</a:t>
            </a:r>
            <a:r>
              <a:rPr lang="en-US" dirty="0" err="1"/>
              <a:t>i</a:t>
            </a:r>
            <a:r>
              <a:rPr lang="en-US" dirty="0"/>
              <a:t> , j] = k , then process p</a:t>
            </a:r>
            <a:r>
              <a:rPr lang="en-US" baseline="-25000" dirty="0"/>
              <a:t>i </a:t>
            </a:r>
            <a:r>
              <a:rPr lang="en-US" dirty="0"/>
              <a:t> may request at most k instances of resource type </a:t>
            </a:r>
            <a:r>
              <a:rPr lang="en-US" dirty="0" err="1"/>
              <a:t>R</a:t>
            </a:r>
            <a:r>
              <a:rPr lang="en-US" baseline="-25000" dirty="0" err="1"/>
              <a:t>j</a:t>
            </a:r>
            <a:r>
              <a:rPr lang="en-US" dirty="0"/>
              <a:t> .</a:t>
            </a:r>
          </a:p>
          <a:p>
            <a:pPr marL="0" lvl="0" indent="0" algn="l" rtl="0">
              <a:buNone/>
            </a:pPr>
            <a:r>
              <a:rPr lang="en-US" b="1" dirty="0"/>
              <a:t> Allocation:</a:t>
            </a:r>
            <a:r>
              <a:rPr lang="en-US" dirty="0"/>
              <a:t> An n × m the resources currently allocated to each process. If allocation [</a:t>
            </a:r>
            <a:r>
              <a:rPr lang="en-US" dirty="0" err="1"/>
              <a:t>i</a:t>
            </a:r>
            <a:r>
              <a:rPr lang="en-US" dirty="0"/>
              <a:t> , j]=  k then process p</a:t>
            </a:r>
            <a:r>
              <a:rPr lang="en-US" baseline="-25000" dirty="0"/>
              <a:t>i</a:t>
            </a:r>
            <a:r>
              <a:rPr lang="en-US" dirty="0"/>
              <a:t>  is currently allocated process p</a:t>
            </a:r>
            <a:r>
              <a:rPr lang="en-US" baseline="-25000" dirty="0"/>
              <a:t>i</a:t>
            </a:r>
            <a:r>
              <a:rPr lang="en-US" dirty="0"/>
              <a:t> is currently allocated 1 instances of resources of resource type </a:t>
            </a:r>
            <a:r>
              <a:rPr lang="en-US" dirty="0" err="1"/>
              <a:t>R</a:t>
            </a:r>
            <a:r>
              <a:rPr lang="en-US" baseline="-25000" dirty="0" err="1"/>
              <a:t>j</a:t>
            </a:r>
            <a:r>
              <a:rPr lang="en-US" dirty="0"/>
              <a:t> .</a:t>
            </a:r>
          </a:p>
          <a:p>
            <a:pPr marL="0" lvl="0" indent="0" algn="l" rtl="0">
              <a:buNone/>
            </a:pPr>
            <a:r>
              <a:rPr lang="en-US" dirty="0"/>
              <a:t> </a:t>
            </a:r>
            <a:r>
              <a:rPr lang="en-US" b="1" dirty="0"/>
              <a:t>Need:</a:t>
            </a:r>
            <a:r>
              <a:rPr lang="en-US" dirty="0"/>
              <a:t>          An n ×  m matrix indicates the remaining resource need of each process. If need [</a:t>
            </a:r>
            <a:r>
              <a:rPr lang="en-US" dirty="0" err="1"/>
              <a:t>i</a:t>
            </a:r>
            <a:r>
              <a:rPr lang="en-US" dirty="0"/>
              <a:t> , j] =k then process p</a:t>
            </a:r>
            <a:r>
              <a:rPr lang="en-US" baseline="-25000" dirty="0"/>
              <a:t>i</a:t>
            </a:r>
            <a:r>
              <a:rPr lang="en-US" dirty="0"/>
              <a:t>  may need k more instances of resource type </a:t>
            </a:r>
            <a:r>
              <a:rPr lang="en-US" dirty="0" err="1"/>
              <a:t>R</a:t>
            </a:r>
            <a:r>
              <a:rPr lang="en-US" baseline="-25000" dirty="0" err="1"/>
              <a:t>j</a:t>
            </a:r>
            <a:r>
              <a:rPr lang="en-US" dirty="0"/>
              <a:t> to complete its task. </a:t>
            </a:r>
          </a:p>
          <a:p>
            <a:pPr marL="0" indent="0" algn="l" rtl="0">
              <a:buNone/>
            </a:pPr>
            <a:r>
              <a:rPr lang="en-US" dirty="0"/>
              <a:t>Need [</a:t>
            </a:r>
            <a:r>
              <a:rPr lang="en-US" dirty="0" err="1"/>
              <a:t>i</a:t>
            </a:r>
            <a:r>
              <a:rPr lang="en-US" dirty="0"/>
              <a:t> , j] = Max [</a:t>
            </a:r>
            <a:r>
              <a:rPr lang="en-US" dirty="0" err="1"/>
              <a:t>i</a:t>
            </a:r>
            <a:r>
              <a:rPr lang="en-US" dirty="0"/>
              <a:t> ,j] — Allocation [</a:t>
            </a:r>
            <a:r>
              <a:rPr lang="en-US" dirty="0" err="1"/>
              <a:t>i</a:t>
            </a:r>
            <a:r>
              <a:rPr lang="en-US" dirty="0"/>
              <a:t> , j]  </a:t>
            </a:r>
          </a:p>
          <a:p>
            <a:pPr marL="0" lvl="0" indent="0" algn="l" rtl="0">
              <a:buNone/>
            </a:pPr>
            <a:r>
              <a:rPr lang="en-US" dirty="0"/>
              <a:t>If request </a:t>
            </a:r>
            <a:r>
              <a:rPr lang="en-US" dirty="0" err="1"/>
              <a:t>i</a:t>
            </a:r>
            <a:r>
              <a:rPr lang="en-US" dirty="0"/>
              <a:t> ≤  Need </a:t>
            </a:r>
            <a:r>
              <a:rPr lang="en-US" dirty="0" err="1"/>
              <a:t>i</a:t>
            </a:r>
            <a:r>
              <a:rPr lang="en-US" dirty="0"/>
              <a:t> go to step 2 otherwise raise an error since the process has exceeded its maximum claim </a:t>
            </a:r>
          </a:p>
          <a:p>
            <a:pPr marL="0" lvl="0" indent="0" algn="l" rtl="0">
              <a:buNone/>
            </a:pPr>
            <a:r>
              <a:rPr lang="en-US" dirty="0"/>
              <a:t>If request </a:t>
            </a:r>
            <a:r>
              <a:rPr lang="en-US" dirty="0" err="1"/>
              <a:t>i</a:t>
            </a:r>
            <a:r>
              <a:rPr lang="en-US" dirty="0"/>
              <a:t> ≤  Available go to step 3. Otherwise  p</a:t>
            </a:r>
            <a:r>
              <a:rPr lang="en-US" baseline="-25000" dirty="0"/>
              <a:t>i</a:t>
            </a:r>
            <a:r>
              <a:rPr lang="en-US" dirty="0"/>
              <a:t>  must wait since the resources are not available.</a:t>
            </a:r>
          </a:p>
          <a:p>
            <a:pPr marL="0" lvl="0" indent="0" algn="l" rtl="0">
              <a:buNone/>
            </a:pPr>
            <a:r>
              <a:rPr lang="en-US" dirty="0"/>
              <a:t> The system pretends to have allocated the requested resources to process p</a:t>
            </a:r>
            <a:r>
              <a:rPr lang="en-US" baseline="-25000" dirty="0"/>
              <a:t>i</a:t>
            </a:r>
            <a:r>
              <a:rPr lang="en-US" dirty="0"/>
              <a:t>  by modifying the state as follows:</a:t>
            </a:r>
          </a:p>
          <a:p>
            <a:pPr marL="0" indent="0" algn="l" rtl="0">
              <a:buNone/>
            </a:pPr>
            <a:r>
              <a:rPr lang="en-US" dirty="0"/>
              <a:t>       Available: = Available - Request </a:t>
            </a:r>
            <a:r>
              <a:rPr lang="en-US" dirty="0" err="1"/>
              <a:t>i</a:t>
            </a:r>
            <a:r>
              <a:rPr lang="en-US" dirty="0"/>
              <a:t>; </a:t>
            </a:r>
          </a:p>
          <a:p>
            <a:pPr marL="0" indent="0" algn="l" rtl="0">
              <a:buNone/>
            </a:pPr>
            <a:r>
              <a:rPr lang="en-US" dirty="0"/>
              <a:t>       Allocation </a:t>
            </a:r>
            <a:r>
              <a:rPr lang="en-US" dirty="0" err="1"/>
              <a:t>i</a:t>
            </a:r>
            <a:r>
              <a:rPr lang="en-US" dirty="0"/>
              <a:t> : = Allocation </a:t>
            </a:r>
            <a:r>
              <a:rPr lang="en-US" dirty="0" err="1"/>
              <a:t>i</a:t>
            </a:r>
            <a:r>
              <a:rPr lang="en-US" dirty="0"/>
              <a:t> + Request </a:t>
            </a:r>
            <a:r>
              <a:rPr lang="en-US" dirty="0" err="1"/>
              <a:t>i</a:t>
            </a:r>
            <a:r>
              <a:rPr lang="en-US" dirty="0"/>
              <a:t>; </a:t>
            </a:r>
          </a:p>
          <a:p>
            <a:pPr marL="0" indent="0" algn="l" rtl="0">
              <a:buNone/>
            </a:pPr>
            <a:r>
              <a:rPr lang="en-US" dirty="0"/>
              <a:t>       Need i:= Need </a:t>
            </a:r>
            <a:r>
              <a:rPr lang="en-US" dirty="0" err="1"/>
              <a:t>i</a:t>
            </a:r>
            <a:r>
              <a:rPr lang="en-US" dirty="0"/>
              <a:t> - Request </a:t>
            </a:r>
            <a:r>
              <a:rPr lang="en-US" dirty="0" err="1"/>
              <a:t>i</a:t>
            </a:r>
            <a:r>
              <a:rPr lang="en-US" dirty="0"/>
              <a:t>; </a:t>
            </a:r>
          </a:p>
          <a:p>
            <a:pPr marL="0" indent="0" algn="l" rtl="0">
              <a:buNone/>
            </a:pPr>
            <a:r>
              <a:rPr lang="en-US" dirty="0"/>
              <a:t>       If the resulting resource allocation state is safe the transaction is completed and process p</a:t>
            </a:r>
            <a:r>
              <a:rPr lang="en-US" baseline="-25000" dirty="0"/>
              <a:t>i</a:t>
            </a:r>
            <a:r>
              <a:rPr lang="en-US" dirty="0"/>
              <a:t>  is allocated its resources . If the new state is unsafe the  p</a:t>
            </a:r>
            <a:r>
              <a:rPr lang="en-US" baseline="-25000" dirty="0"/>
              <a:t>i</a:t>
            </a:r>
            <a:r>
              <a:rPr lang="en-US" dirty="0"/>
              <a:t>  must wait for request </a:t>
            </a:r>
            <a:r>
              <a:rPr lang="en-US" dirty="0" err="1"/>
              <a:t>i</a:t>
            </a:r>
            <a:r>
              <a:rPr lang="en-US" dirty="0"/>
              <a:t> and the old resource allocation state is restored .</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70619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lvl="0" algn="ctr" rtl="0"/>
            <a:r>
              <a:rPr lang="en-US" u="sng" dirty="0" smtClean="0"/>
              <a:t>C- Safety </a:t>
            </a:r>
            <a:r>
              <a:rPr lang="en-US" u="sng" dirty="0"/>
              <a:t>Algorithm </a:t>
            </a:r>
            <a:endParaRPr lang="en-US" dirty="0"/>
          </a:p>
        </p:txBody>
      </p:sp>
      <p:sp>
        <p:nvSpPr>
          <p:cNvPr id="3" name="عنصر نائب للمحتوى 2"/>
          <p:cNvSpPr>
            <a:spLocks noGrp="1"/>
          </p:cNvSpPr>
          <p:nvPr>
            <p:ph idx="1"/>
          </p:nvPr>
        </p:nvSpPr>
        <p:spPr>
          <a:xfrm>
            <a:off x="838200" y="1050878"/>
            <a:ext cx="10515600" cy="5807122"/>
          </a:xfrm>
        </p:spPr>
        <p:txBody>
          <a:bodyPr>
            <a:normAutofit lnSpcReduction="10000"/>
          </a:bodyPr>
          <a:lstStyle/>
          <a:p>
            <a:pPr marL="0" indent="0" algn="l" rtl="0">
              <a:buNone/>
            </a:pPr>
            <a:r>
              <a:rPr lang="en-US" dirty="0"/>
              <a:t> The algorithm for finding out whether or out a system is in a safe state can be described as follows:</a:t>
            </a:r>
          </a:p>
          <a:p>
            <a:pPr marL="0" lvl="0" indent="0" algn="l" rtl="0">
              <a:buNone/>
            </a:pPr>
            <a:r>
              <a:rPr lang="en-US" dirty="0" smtClean="0"/>
              <a:t>1-Let </a:t>
            </a:r>
            <a:r>
              <a:rPr lang="en-US" dirty="0"/>
              <a:t>work and finish be vectors of length m and n respectively. </a:t>
            </a:r>
          </a:p>
          <a:p>
            <a:pPr marL="0" indent="0" algn="l" rtl="0">
              <a:buNone/>
            </a:pPr>
            <a:r>
              <a:rPr lang="en-US" dirty="0" smtClean="0"/>
              <a:t>  -Initialize </a:t>
            </a:r>
            <a:r>
              <a:rPr lang="en-US" dirty="0"/>
              <a:t>work:= Available and Finish [</a:t>
            </a:r>
            <a:r>
              <a:rPr lang="en-US" dirty="0" err="1"/>
              <a:t>i</a:t>
            </a:r>
            <a:r>
              <a:rPr lang="en-US" dirty="0"/>
              <a:t>]:=False for </a:t>
            </a:r>
            <a:r>
              <a:rPr lang="en-US" dirty="0" err="1"/>
              <a:t>i</a:t>
            </a:r>
            <a:r>
              <a:rPr lang="en-US" dirty="0"/>
              <a:t>=1, 2, ..., n.</a:t>
            </a:r>
          </a:p>
          <a:p>
            <a:pPr marL="0" lvl="0" indent="0" algn="l" rtl="0">
              <a:buNone/>
            </a:pPr>
            <a:r>
              <a:rPr lang="en-US" dirty="0" smtClean="0"/>
              <a:t>2-Find </a:t>
            </a:r>
            <a:r>
              <a:rPr lang="en-US" dirty="0"/>
              <a:t>an </a:t>
            </a:r>
            <a:r>
              <a:rPr lang="en-US" dirty="0" err="1"/>
              <a:t>i</a:t>
            </a:r>
            <a:r>
              <a:rPr lang="en-US" dirty="0"/>
              <a:t> such that both </a:t>
            </a:r>
          </a:p>
          <a:p>
            <a:pPr marL="0" lvl="0" indent="0" algn="l" rtl="0">
              <a:buNone/>
            </a:pPr>
            <a:r>
              <a:rPr lang="en-US" dirty="0" smtClean="0"/>
              <a:t>  -Finish </a:t>
            </a:r>
            <a:r>
              <a:rPr lang="en-US" dirty="0"/>
              <a:t>[</a:t>
            </a:r>
            <a:r>
              <a:rPr lang="en-US" dirty="0" err="1"/>
              <a:t>i</a:t>
            </a:r>
            <a:r>
              <a:rPr lang="en-US" dirty="0"/>
              <a:t>] = false </a:t>
            </a:r>
          </a:p>
          <a:p>
            <a:pPr marL="0" indent="0" algn="l" rtl="0">
              <a:buNone/>
            </a:pPr>
            <a:r>
              <a:rPr lang="en-US" dirty="0" smtClean="0"/>
              <a:t>  -Need </a:t>
            </a:r>
            <a:r>
              <a:rPr lang="en-US" dirty="0" err="1"/>
              <a:t>i</a:t>
            </a:r>
            <a:r>
              <a:rPr lang="en-US" dirty="0"/>
              <a:t> </a:t>
            </a:r>
            <a:r>
              <a:rPr lang="en-US" dirty="0" smtClean="0"/>
              <a:t>≤ </a:t>
            </a:r>
            <a:r>
              <a:rPr lang="en-US" dirty="0"/>
              <a:t>work </a:t>
            </a:r>
            <a:endParaRPr lang="en-US" dirty="0" smtClean="0"/>
          </a:p>
          <a:p>
            <a:pPr marL="0" indent="0" algn="l" rtl="0">
              <a:buNone/>
            </a:pPr>
            <a:r>
              <a:rPr lang="en-US" dirty="0" smtClean="0"/>
              <a:t>  -If </a:t>
            </a:r>
            <a:r>
              <a:rPr lang="en-US" dirty="0"/>
              <a:t>no such </a:t>
            </a:r>
            <a:r>
              <a:rPr lang="en-US" dirty="0" err="1"/>
              <a:t>i</a:t>
            </a:r>
            <a:r>
              <a:rPr lang="en-US" dirty="0"/>
              <a:t> exists, go to step 4.</a:t>
            </a:r>
          </a:p>
          <a:p>
            <a:pPr marL="0" lvl="0" indent="0" algn="l" rtl="0">
              <a:buNone/>
            </a:pPr>
            <a:r>
              <a:rPr lang="en-US" dirty="0"/>
              <a:t>3-</a:t>
            </a:r>
            <a:r>
              <a:rPr lang="en-US" dirty="0" smtClean="0"/>
              <a:t>Work</a:t>
            </a:r>
            <a:r>
              <a:rPr lang="en-US" dirty="0"/>
              <a:t>:=work + allocation I Finish[</a:t>
            </a:r>
            <a:r>
              <a:rPr lang="en-US" dirty="0" err="1"/>
              <a:t>i</a:t>
            </a:r>
            <a:r>
              <a:rPr lang="en-US" dirty="0"/>
              <a:t>] :=true go to step 2.</a:t>
            </a:r>
          </a:p>
          <a:p>
            <a:pPr marL="0" lvl="0" indent="0" algn="l" rtl="0">
              <a:buNone/>
            </a:pPr>
            <a:r>
              <a:rPr lang="en-US" dirty="0" smtClean="0"/>
              <a:t>4-If </a:t>
            </a:r>
            <a:r>
              <a:rPr lang="en-US" dirty="0"/>
              <a:t>Finish [</a:t>
            </a:r>
            <a:r>
              <a:rPr lang="en-US" dirty="0" err="1"/>
              <a:t>i</a:t>
            </a:r>
            <a:r>
              <a:rPr lang="en-US" dirty="0"/>
              <a:t>] = true for all </a:t>
            </a:r>
            <a:r>
              <a:rPr lang="en-US" dirty="0" err="1"/>
              <a:t>i</a:t>
            </a:r>
            <a:r>
              <a:rPr lang="en-US" dirty="0"/>
              <a:t> then the system is in a safe state.</a:t>
            </a:r>
          </a:p>
          <a:p>
            <a:pPr marL="0" indent="0" algn="l" rtl="0">
              <a:buNone/>
            </a:pPr>
            <a:r>
              <a:rPr lang="en-US" dirty="0"/>
              <a:t>  This algorithm may require an order of mxn</a:t>
            </a:r>
            <a:r>
              <a:rPr lang="en-US" baseline="30000" dirty="0"/>
              <a:t>2</a:t>
            </a:r>
            <a:r>
              <a:rPr lang="en-US" dirty="0"/>
              <a:t> operations to decide whether a state is safe.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194582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a:t>C- Safety Algorithm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This algorithm may require an order of mxn</a:t>
            </a:r>
            <a:r>
              <a:rPr lang="en-US" baseline="30000" dirty="0"/>
              <a:t>2</a:t>
            </a:r>
            <a:r>
              <a:rPr lang="en-US" dirty="0"/>
              <a:t> operations to decide whether a state is safe. </a:t>
            </a:r>
          </a:p>
          <a:p>
            <a:pPr marL="0" indent="0" algn="l" rtl="0">
              <a:buNone/>
            </a:pPr>
            <a:r>
              <a:rPr lang="en-US" i="1" u="sng" dirty="0"/>
              <a:t>Example:  </a:t>
            </a:r>
            <a:endParaRPr lang="en-US" dirty="0"/>
          </a:p>
          <a:p>
            <a:pPr marL="0" indent="0" algn="l" rtl="0">
              <a:buNone/>
            </a:pPr>
            <a:r>
              <a:rPr lang="en-US" dirty="0"/>
              <a:t>Consider a system with five processes {p</a:t>
            </a:r>
            <a:r>
              <a:rPr lang="en-US" baseline="-25000" dirty="0"/>
              <a:t>0</a:t>
            </a:r>
            <a:r>
              <a:rPr lang="en-US" dirty="0"/>
              <a:t> , p</a:t>
            </a:r>
            <a:r>
              <a:rPr lang="en-US" baseline="-25000" dirty="0"/>
              <a:t>1 </a:t>
            </a:r>
            <a:r>
              <a:rPr lang="en-US" dirty="0"/>
              <a:t>,….., p</a:t>
            </a:r>
            <a:r>
              <a:rPr lang="en-US" baseline="-25000" dirty="0"/>
              <a:t>4 </a:t>
            </a:r>
            <a:r>
              <a:rPr lang="en-US" dirty="0"/>
              <a:t>} and three resource types {A, B, C}. Resource type A has 10 instances. Resource type B has 5 instances, and resource type C has 7 instance. Suppose that at time T</a:t>
            </a:r>
            <a:r>
              <a:rPr lang="en-US" baseline="-25000" dirty="0"/>
              <a:t>0</a:t>
            </a:r>
            <a:r>
              <a:rPr lang="en-US" dirty="0"/>
              <a:t> the following snapshot of the system has been taken.</a:t>
            </a:r>
          </a:p>
          <a:p>
            <a:pPr marL="0" indent="0" algn="l" rtl="0">
              <a:buNone/>
            </a:pP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4" name="جدول 3"/>
          <p:cNvGraphicFramePr>
            <a:graphicFrameLocks noGrp="1"/>
          </p:cNvGraphicFramePr>
          <p:nvPr>
            <p:extLst/>
          </p:nvPr>
        </p:nvGraphicFramePr>
        <p:xfrm>
          <a:off x="3641502" y="4029964"/>
          <a:ext cx="4363085" cy="3108960"/>
        </p:xfrm>
        <a:graphic>
          <a:graphicData uri="http://schemas.openxmlformats.org/drawingml/2006/table">
            <a:tbl>
              <a:tblPr firstRow="1" firstCol="1" bandRow="1">
                <a:tableStyleId>{5940675A-B579-460E-94D1-54222C63F5DA}</a:tableStyleId>
              </a:tblPr>
              <a:tblGrid>
                <a:gridCol w="2011680"/>
                <a:gridCol w="803275"/>
                <a:gridCol w="803275"/>
                <a:gridCol w="744855"/>
              </a:tblGrid>
              <a:tr h="723929">
                <a:tc>
                  <a:txBody>
                    <a:bodyPr/>
                    <a:lstStyle/>
                    <a:p>
                      <a:pPr marL="1061085" marR="111125" indent="-1304290" algn="r" rtl="0">
                        <a:lnSpc>
                          <a:spcPct val="150000"/>
                        </a:lnSpc>
                        <a:spcBef>
                          <a:spcPts val="0"/>
                        </a:spcBef>
                        <a:spcAft>
                          <a:spcPts val="0"/>
                        </a:spcAft>
                        <a:tabLst>
                          <a:tab pos="-450215" algn="r"/>
                        </a:tabLst>
                      </a:pPr>
                      <a:r>
                        <a:rPr lang="en-US" sz="1700" dirty="0">
                          <a:effectLst/>
                        </a:rPr>
                        <a:t>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dirty="0">
                          <a:effectLst/>
                        </a:rPr>
                        <a:t>Allocation</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Max</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Available</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2232">
                <a:tc>
                  <a:txBody>
                    <a:bodyPr/>
                    <a:lstStyle/>
                    <a:p>
                      <a:pPr marL="1061085" marR="111125" indent="-1304290" algn="r" rtl="0">
                        <a:lnSpc>
                          <a:spcPct val="150000"/>
                        </a:lnSpc>
                        <a:spcBef>
                          <a:spcPts val="0"/>
                        </a:spcBef>
                        <a:spcAft>
                          <a:spcPts val="0"/>
                        </a:spcAft>
                        <a:tabLst>
                          <a:tab pos="-450215" algn="r"/>
                        </a:tabLst>
                      </a:pPr>
                      <a:r>
                        <a:rPr lang="en-US" sz="1700">
                          <a:effectLst/>
                        </a:rPr>
                        <a:t> </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A B C</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A B C</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A B C</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2232">
                <a:tc>
                  <a:txBody>
                    <a:bodyPr/>
                    <a:lstStyle/>
                    <a:p>
                      <a:pPr marL="1061085" marR="111125" indent="-1304290" algn="r" rtl="0">
                        <a:lnSpc>
                          <a:spcPct val="150000"/>
                        </a:lnSpc>
                        <a:spcBef>
                          <a:spcPts val="0"/>
                        </a:spcBef>
                        <a:spcAft>
                          <a:spcPts val="0"/>
                        </a:spcAft>
                        <a:tabLst>
                          <a:tab pos="-450215" algn="r"/>
                          <a:tab pos="711200" algn="l"/>
                          <a:tab pos="1816100" algn="l"/>
                          <a:tab pos="2141220" algn="r"/>
                        </a:tabLst>
                      </a:pPr>
                      <a:r>
                        <a:rPr lang="en-US" sz="1700">
                          <a:effectLst/>
                        </a:rPr>
                        <a:t>		P</a:t>
                      </a:r>
                      <a:r>
                        <a:rPr lang="en-US" sz="1700" baseline="-25000">
                          <a:effectLst/>
                        </a:rPr>
                        <a:t>0</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0 1 0</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7 5 3</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0">
                        <a:lnSpc>
                          <a:spcPct val="150000"/>
                        </a:lnSpc>
                        <a:spcBef>
                          <a:spcPts val="0"/>
                        </a:spcBef>
                        <a:spcAft>
                          <a:spcPts val="0"/>
                        </a:spcAft>
                        <a:tabLst>
                          <a:tab pos="-450215" algn="r"/>
                        </a:tabLst>
                      </a:pPr>
                      <a:r>
                        <a:rPr lang="en-US" sz="1700">
                          <a:effectLst/>
                        </a:rPr>
                        <a:t>3 3 2</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2232">
                <a:tc>
                  <a:txBody>
                    <a:bodyPr/>
                    <a:lstStyle/>
                    <a:p>
                      <a:pPr marL="1061085" marR="111125" indent="-1304290" algn="r" rtl="0">
                        <a:lnSpc>
                          <a:spcPct val="150000"/>
                        </a:lnSpc>
                        <a:spcBef>
                          <a:spcPts val="0"/>
                        </a:spcBef>
                        <a:spcAft>
                          <a:spcPts val="0"/>
                        </a:spcAft>
                        <a:tabLst>
                          <a:tab pos="-450215" algn="r"/>
                        </a:tabLst>
                      </a:pPr>
                      <a:r>
                        <a:rPr lang="en-US" sz="1700" dirty="0">
                          <a:effectLst/>
                        </a:rPr>
                        <a:t>P</a:t>
                      </a:r>
                      <a:r>
                        <a:rPr lang="en-US" sz="1700" baseline="-25000" dirty="0">
                          <a:effectLst/>
                        </a:rPr>
                        <a:t>1</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2 0 0</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3 2 2</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 </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2232">
                <a:tc>
                  <a:txBody>
                    <a:bodyPr/>
                    <a:lstStyle/>
                    <a:p>
                      <a:pPr marL="1061085" marR="111125" indent="-1304290" algn="r" rtl="0">
                        <a:lnSpc>
                          <a:spcPct val="150000"/>
                        </a:lnSpc>
                        <a:spcBef>
                          <a:spcPts val="0"/>
                        </a:spcBef>
                        <a:spcAft>
                          <a:spcPts val="0"/>
                        </a:spcAft>
                        <a:tabLst>
                          <a:tab pos="-450215" algn="r"/>
                        </a:tabLst>
                      </a:pPr>
                      <a:r>
                        <a:rPr lang="en-US" sz="1700">
                          <a:effectLst/>
                        </a:rPr>
                        <a:t>P</a:t>
                      </a:r>
                      <a:r>
                        <a:rPr lang="en-US" sz="1700" baseline="-25000">
                          <a:effectLst/>
                        </a:rPr>
                        <a:t>2</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3 0 2</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9 0 2</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 </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2232">
                <a:tc>
                  <a:txBody>
                    <a:bodyPr/>
                    <a:lstStyle/>
                    <a:p>
                      <a:pPr marL="1061085" marR="111125" indent="-1304290" algn="r" rtl="0">
                        <a:lnSpc>
                          <a:spcPct val="150000"/>
                        </a:lnSpc>
                        <a:spcBef>
                          <a:spcPts val="0"/>
                        </a:spcBef>
                        <a:spcAft>
                          <a:spcPts val="0"/>
                        </a:spcAft>
                        <a:tabLst>
                          <a:tab pos="-450215" algn="r"/>
                        </a:tabLst>
                      </a:pPr>
                      <a:r>
                        <a:rPr lang="en-US" sz="1700">
                          <a:effectLst/>
                        </a:rPr>
                        <a:t>P</a:t>
                      </a:r>
                      <a:r>
                        <a:rPr lang="en-US" sz="1700" baseline="-25000">
                          <a:effectLst/>
                        </a:rPr>
                        <a:t>3</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2 1 1</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2 2 2</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 </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2232">
                <a:tc>
                  <a:txBody>
                    <a:bodyPr/>
                    <a:lstStyle/>
                    <a:p>
                      <a:pPr marL="1061085" marR="111125" indent="-1304290" algn="r" rtl="0">
                        <a:lnSpc>
                          <a:spcPct val="150000"/>
                        </a:lnSpc>
                        <a:spcBef>
                          <a:spcPts val="0"/>
                        </a:spcBef>
                        <a:spcAft>
                          <a:spcPts val="0"/>
                        </a:spcAft>
                        <a:tabLst>
                          <a:tab pos="-450215" algn="r"/>
                        </a:tabLst>
                      </a:pPr>
                      <a:r>
                        <a:rPr lang="en-US" sz="1700">
                          <a:effectLst/>
                        </a:rPr>
                        <a:t>P</a:t>
                      </a:r>
                      <a:r>
                        <a:rPr lang="en-US" sz="1700" baseline="-25000">
                          <a:effectLst/>
                        </a:rPr>
                        <a:t>4</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dirty="0">
                          <a:effectLst/>
                        </a:rPr>
                        <a:t>0 0 2</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a:effectLst/>
                        </a:rPr>
                        <a:t>4 3 3</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21590" algn="ctr" rtl="1">
                        <a:lnSpc>
                          <a:spcPct val="150000"/>
                        </a:lnSpc>
                        <a:spcBef>
                          <a:spcPts val="0"/>
                        </a:spcBef>
                        <a:spcAft>
                          <a:spcPts val="0"/>
                        </a:spcAft>
                        <a:tabLst>
                          <a:tab pos="-450215" algn="r"/>
                        </a:tabLst>
                      </a:pPr>
                      <a:r>
                        <a:rPr lang="en-US" sz="1700" dirty="0">
                          <a:effectLst/>
                        </a:rPr>
                        <a:t>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697456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a:t>C- Safety Algorithm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92500" lnSpcReduction="20000"/>
          </a:bodyPr>
          <a:lstStyle/>
          <a:p>
            <a:pPr marL="0" indent="0" algn="l" rtl="0">
              <a:buNone/>
            </a:pPr>
            <a:r>
              <a:rPr lang="en-US" dirty="0"/>
              <a:t>The content of the matrix Need is defined to be </a:t>
            </a:r>
            <a:r>
              <a:rPr lang="en-US" dirty="0" smtClean="0"/>
              <a:t>max-Allocation </a:t>
            </a:r>
            <a:r>
              <a:rPr lang="en-US" dirty="0"/>
              <a:t>and is</a:t>
            </a:r>
            <a:r>
              <a:rPr lang="en-US" dirty="0" smtClean="0"/>
              <a:t>:</a:t>
            </a:r>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smtClean="0"/>
          </a:p>
          <a:p>
            <a:pPr marL="0" indent="0" algn="l" rtl="0">
              <a:buNone/>
            </a:pPr>
            <a:endParaRPr lang="en-US" dirty="0"/>
          </a:p>
          <a:p>
            <a:pPr marL="0" indent="0" algn="l" rtl="0">
              <a:buNone/>
            </a:pPr>
            <a:endParaRPr lang="en-US" dirty="0"/>
          </a:p>
          <a:p>
            <a:pPr marL="0" indent="0" algn="l" rtl="0">
              <a:buNone/>
            </a:pPr>
            <a:r>
              <a:rPr lang="en-US" dirty="0"/>
              <a:t>The system is in the safe state if the processes executed in the sequence &lt;p</a:t>
            </a:r>
            <a:r>
              <a:rPr lang="en-US" baseline="-25000" dirty="0"/>
              <a:t>1 </a:t>
            </a:r>
            <a:r>
              <a:rPr lang="en-US" dirty="0"/>
              <a:t>, p</a:t>
            </a:r>
            <a:r>
              <a:rPr lang="en-US" baseline="-25000" dirty="0"/>
              <a:t>3 </a:t>
            </a:r>
            <a:r>
              <a:rPr lang="en-US" dirty="0"/>
              <a:t>, p</a:t>
            </a:r>
            <a:r>
              <a:rPr lang="en-US" baseline="-25000" dirty="0"/>
              <a:t>4 </a:t>
            </a:r>
            <a:r>
              <a:rPr lang="en-US" dirty="0"/>
              <a:t>, p</a:t>
            </a:r>
            <a:r>
              <a:rPr lang="en-US" baseline="-25000" dirty="0"/>
              <a:t>2 </a:t>
            </a:r>
            <a:r>
              <a:rPr lang="en-US" dirty="0"/>
              <a:t>,p</a:t>
            </a:r>
            <a:r>
              <a:rPr lang="en-US" baseline="-25000" dirty="0"/>
              <a:t>0 </a:t>
            </a:r>
            <a:r>
              <a:rPr lang="en-US" dirty="0"/>
              <a:t>&gt;. Suppose now that process p</a:t>
            </a:r>
            <a:r>
              <a:rPr lang="en-US" baseline="-25000" dirty="0"/>
              <a:t>1</a:t>
            </a:r>
            <a:r>
              <a:rPr lang="en-US" dirty="0"/>
              <a:t> requests one additional instance of resource type A and two instance of resources type C so request 1 = (1, 0,2).</a:t>
            </a:r>
          </a:p>
          <a:p>
            <a:pPr marL="0" indent="0" algn="l" rtl="0">
              <a:buNone/>
            </a:pPr>
            <a:r>
              <a:rPr lang="en-US" dirty="0"/>
              <a:t>      To decide whether this request can be immediately granted we first check that Request 1≤  Available. (that is, (1, 0, 2) ≤ (3 3 2)) which is true we then pretend that this request has been fulfilled and we arrive  at the following new state.</a:t>
            </a:r>
          </a:p>
          <a:p>
            <a:pPr marL="0" indent="0" algn="l" rtl="0">
              <a:buNone/>
            </a:pPr>
            <a:endParaRPr lang="en-US" dirty="0" smtClean="0"/>
          </a:p>
          <a:p>
            <a:pPr marL="0" indent="0" algn="l" rtl="0">
              <a:buNone/>
            </a:pP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5" name="جدول 4"/>
          <p:cNvGraphicFramePr>
            <a:graphicFrameLocks noGrp="1"/>
          </p:cNvGraphicFramePr>
          <p:nvPr>
            <p:extLst/>
          </p:nvPr>
        </p:nvGraphicFramePr>
        <p:xfrm>
          <a:off x="4421875" y="1450417"/>
          <a:ext cx="2265528" cy="3038563"/>
        </p:xfrm>
        <a:graphic>
          <a:graphicData uri="http://schemas.openxmlformats.org/drawingml/2006/table">
            <a:tbl>
              <a:tblPr firstRow="1" firstCol="1" bandRow="1">
                <a:tableStyleId>{5940675A-B579-460E-94D1-54222C63F5DA}</a:tableStyleId>
              </a:tblPr>
              <a:tblGrid>
                <a:gridCol w="1005328"/>
                <a:gridCol w="1260200"/>
              </a:tblGrid>
              <a:tr h="569683">
                <a:tc>
                  <a:txBody>
                    <a:bodyPr/>
                    <a:lstStyle/>
                    <a:p>
                      <a:pPr marL="457200" marR="111760" algn="l" rtl="0">
                        <a:lnSpc>
                          <a:spcPct val="150000"/>
                        </a:lnSpc>
                        <a:spcBef>
                          <a:spcPts val="0"/>
                        </a:spcBef>
                        <a:spcAft>
                          <a:spcPts val="0"/>
                        </a:spcAft>
                        <a:tabLst>
                          <a:tab pos="-450215" algn="r"/>
                        </a:tabLs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c>
                  <a:txBody>
                    <a:bodyPr/>
                    <a:lstStyle/>
                    <a:p>
                      <a:pPr marL="457200" marR="0" algn="l" rtl="0">
                        <a:lnSpc>
                          <a:spcPct val="150000"/>
                        </a:lnSpc>
                        <a:spcBef>
                          <a:spcPts val="0"/>
                        </a:spcBef>
                        <a:spcAft>
                          <a:spcPts val="0"/>
                        </a:spcAft>
                        <a:tabLst>
                          <a:tab pos="-450215" algn="r"/>
                        </a:tabLst>
                      </a:pPr>
                      <a:r>
                        <a:rPr lang="en-US" sz="1800" dirty="0">
                          <a:effectLst/>
                        </a:rPr>
                        <a:t>    </a:t>
                      </a:r>
                      <a:r>
                        <a:rPr lang="en-US" sz="1800" dirty="0" smtClean="0">
                          <a:effectLst/>
                        </a:rPr>
                        <a:t>Need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r>
              <a:tr h="342265">
                <a:tc>
                  <a:txBody>
                    <a:bodyPr/>
                    <a:lstStyle/>
                    <a:p>
                      <a:pPr marL="457200" marR="111760" algn="ctr" rtl="0">
                        <a:lnSpc>
                          <a:spcPct val="150000"/>
                        </a:lnSpc>
                        <a:spcBef>
                          <a:spcPts val="0"/>
                        </a:spcBef>
                        <a:spcAft>
                          <a:spcPts val="0"/>
                        </a:spcAft>
                        <a:tabLst>
                          <a:tab pos="-450215" algn="r"/>
                        </a:tabLs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c>
                  <a:txBody>
                    <a:bodyPr/>
                    <a:lstStyle/>
                    <a:p>
                      <a:pPr marL="457200" marR="0" algn="ctr" rtl="0">
                        <a:lnSpc>
                          <a:spcPct val="150000"/>
                        </a:lnSpc>
                        <a:spcBef>
                          <a:spcPts val="0"/>
                        </a:spcBef>
                        <a:spcAft>
                          <a:spcPts val="0"/>
                        </a:spcAft>
                        <a:tabLst>
                          <a:tab pos="-450215" algn="r"/>
                        </a:tabLst>
                      </a:pPr>
                      <a:r>
                        <a:rPr lang="en-US" sz="1800" dirty="0">
                          <a:effectLst/>
                        </a:rPr>
                        <a:t>A B 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r>
              <a:tr h="342265">
                <a:tc>
                  <a:txBody>
                    <a:bodyPr/>
                    <a:lstStyle/>
                    <a:p>
                      <a:pPr marL="457200" marR="111760" algn="r" rtl="0">
                        <a:lnSpc>
                          <a:spcPct val="150000"/>
                        </a:lnSpc>
                        <a:spcBef>
                          <a:spcPts val="0"/>
                        </a:spcBef>
                        <a:spcAft>
                          <a:spcPts val="0"/>
                        </a:spcAft>
                        <a:tabLst>
                          <a:tab pos="-450215" algn="r"/>
                        </a:tabLst>
                      </a:pPr>
                      <a:r>
                        <a:rPr lang="en-US" sz="1800">
                          <a:effectLst/>
                        </a:rPr>
                        <a:t>P</a:t>
                      </a:r>
                      <a:r>
                        <a:rPr lang="en-US" sz="1800" baseline="-25000">
                          <a:effectLst/>
                        </a:rPr>
                        <a:t>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c>
                  <a:txBody>
                    <a:bodyPr/>
                    <a:lstStyle/>
                    <a:p>
                      <a:pPr marL="457200" marR="0" algn="ctr" rtl="0">
                        <a:lnSpc>
                          <a:spcPct val="150000"/>
                        </a:lnSpc>
                        <a:spcBef>
                          <a:spcPts val="0"/>
                        </a:spcBef>
                        <a:spcAft>
                          <a:spcPts val="0"/>
                        </a:spcAft>
                        <a:tabLst>
                          <a:tab pos="-450215" algn="r"/>
                        </a:tabLst>
                      </a:pPr>
                      <a:r>
                        <a:rPr lang="en-US" sz="1800" dirty="0">
                          <a:effectLst/>
                        </a:rPr>
                        <a:t>7 4 3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r>
              <a:tr h="342265">
                <a:tc>
                  <a:txBody>
                    <a:bodyPr/>
                    <a:lstStyle/>
                    <a:p>
                      <a:pPr marL="457200" marR="111760" algn="r" rtl="0">
                        <a:lnSpc>
                          <a:spcPct val="150000"/>
                        </a:lnSpc>
                        <a:spcBef>
                          <a:spcPts val="0"/>
                        </a:spcBef>
                        <a:spcAft>
                          <a:spcPts val="0"/>
                        </a:spcAft>
                        <a:tabLst>
                          <a:tab pos="-450215" algn="r"/>
                        </a:tabLst>
                      </a:pPr>
                      <a:r>
                        <a:rPr lang="en-US" sz="1800">
                          <a:effectLst/>
                        </a:rPr>
                        <a:t>P</a:t>
                      </a:r>
                      <a:r>
                        <a:rPr lang="en-US" sz="1800" baseline="-25000">
                          <a:effectLst/>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c>
                  <a:txBody>
                    <a:bodyPr/>
                    <a:lstStyle/>
                    <a:p>
                      <a:pPr marL="457200" marR="0" algn="ctr" rtl="0">
                        <a:lnSpc>
                          <a:spcPct val="150000"/>
                        </a:lnSpc>
                        <a:spcBef>
                          <a:spcPts val="0"/>
                        </a:spcBef>
                        <a:spcAft>
                          <a:spcPts val="0"/>
                        </a:spcAft>
                        <a:tabLst>
                          <a:tab pos="-450215" algn="r"/>
                        </a:tabLst>
                      </a:pPr>
                      <a:r>
                        <a:rPr lang="en-US" sz="1800">
                          <a:effectLst/>
                        </a:rPr>
                        <a:t>1 2 2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r>
              <a:tr h="342265">
                <a:tc>
                  <a:txBody>
                    <a:bodyPr/>
                    <a:lstStyle/>
                    <a:p>
                      <a:pPr marL="457200" marR="111760" algn="r" rtl="0">
                        <a:lnSpc>
                          <a:spcPct val="150000"/>
                        </a:lnSpc>
                        <a:spcBef>
                          <a:spcPts val="0"/>
                        </a:spcBef>
                        <a:spcAft>
                          <a:spcPts val="0"/>
                        </a:spcAft>
                        <a:tabLst>
                          <a:tab pos="-450215" algn="r"/>
                        </a:tabLst>
                      </a:pPr>
                      <a:r>
                        <a:rPr lang="en-US" sz="1800">
                          <a:effectLst/>
                        </a:rPr>
                        <a:t>P</a:t>
                      </a:r>
                      <a:r>
                        <a:rPr lang="en-US" sz="1800" baseline="-25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c>
                  <a:txBody>
                    <a:bodyPr/>
                    <a:lstStyle/>
                    <a:p>
                      <a:pPr marL="457200" marR="0" algn="ctr" rtl="0">
                        <a:lnSpc>
                          <a:spcPct val="150000"/>
                        </a:lnSpc>
                        <a:spcBef>
                          <a:spcPts val="0"/>
                        </a:spcBef>
                        <a:spcAft>
                          <a:spcPts val="0"/>
                        </a:spcAft>
                        <a:tabLst>
                          <a:tab pos="-450215" algn="r"/>
                        </a:tabLst>
                      </a:pPr>
                      <a:r>
                        <a:rPr lang="en-US" sz="1800">
                          <a:effectLst/>
                        </a:rPr>
                        <a:t>6 0 0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r>
              <a:tr h="342265">
                <a:tc>
                  <a:txBody>
                    <a:bodyPr/>
                    <a:lstStyle/>
                    <a:p>
                      <a:pPr marL="457200" marR="111760" algn="r" rtl="0">
                        <a:lnSpc>
                          <a:spcPct val="150000"/>
                        </a:lnSpc>
                        <a:spcBef>
                          <a:spcPts val="0"/>
                        </a:spcBef>
                        <a:spcAft>
                          <a:spcPts val="0"/>
                        </a:spcAft>
                        <a:tabLst>
                          <a:tab pos="-450215" algn="r"/>
                        </a:tabLst>
                      </a:pPr>
                      <a:r>
                        <a:rPr lang="en-US" sz="1800">
                          <a:effectLst/>
                        </a:rPr>
                        <a:t>P</a:t>
                      </a:r>
                      <a:r>
                        <a:rPr lang="en-US" sz="1800" baseline="-25000">
                          <a:effectLst/>
                        </a:rPr>
                        <a:t>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c>
                  <a:txBody>
                    <a:bodyPr/>
                    <a:lstStyle/>
                    <a:p>
                      <a:pPr marL="457200" marR="0" algn="ctr" rtl="0">
                        <a:lnSpc>
                          <a:spcPct val="150000"/>
                        </a:lnSpc>
                        <a:spcBef>
                          <a:spcPts val="0"/>
                        </a:spcBef>
                        <a:spcAft>
                          <a:spcPts val="0"/>
                        </a:spcAft>
                        <a:tabLst>
                          <a:tab pos="-450215" algn="r"/>
                        </a:tabLst>
                      </a:pPr>
                      <a:r>
                        <a:rPr lang="en-US" sz="1800">
                          <a:effectLst/>
                        </a:rPr>
                        <a:t>0 1 1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r>
              <a:tr h="342265">
                <a:tc>
                  <a:txBody>
                    <a:bodyPr/>
                    <a:lstStyle/>
                    <a:p>
                      <a:pPr marL="457200" marR="111760" algn="r" rtl="0">
                        <a:lnSpc>
                          <a:spcPct val="150000"/>
                        </a:lnSpc>
                        <a:spcBef>
                          <a:spcPts val="0"/>
                        </a:spcBef>
                        <a:spcAft>
                          <a:spcPts val="0"/>
                        </a:spcAft>
                        <a:tabLst>
                          <a:tab pos="-450215" algn="r"/>
                        </a:tabLst>
                      </a:pPr>
                      <a:r>
                        <a:rPr lang="en-US" sz="1800">
                          <a:effectLst/>
                        </a:rPr>
                        <a:t>P</a:t>
                      </a:r>
                      <a:r>
                        <a:rPr lang="en-US" sz="1800" baseline="-25000">
                          <a:effectLst/>
                        </a:rPr>
                        <a:t>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c>
                  <a:txBody>
                    <a:bodyPr/>
                    <a:lstStyle/>
                    <a:p>
                      <a:pPr marL="457200" marR="0" algn="ctr" rtl="0">
                        <a:lnSpc>
                          <a:spcPct val="150000"/>
                        </a:lnSpc>
                        <a:spcBef>
                          <a:spcPts val="0"/>
                        </a:spcBef>
                        <a:spcAft>
                          <a:spcPts val="0"/>
                        </a:spcAft>
                        <a:tabLst>
                          <a:tab pos="-450215" algn="r"/>
                        </a:tabLst>
                      </a:pPr>
                      <a:r>
                        <a:rPr lang="en-US" sz="1800" dirty="0">
                          <a:effectLst/>
                        </a:rPr>
                        <a:t>4 3 1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7297" marR="47297" marT="0" marB="0"/>
                </a:tc>
              </a:tr>
            </a:tbl>
          </a:graphicData>
        </a:graphic>
      </p:graphicFrame>
    </p:spTree>
    <p:extLst>
      <p:ext uri="{BB962C8B-B14F-4D97-AF65-F5344CB8AC3E}">
        <p14:creationId xmlns:p14="http://schemas.microsoft.com/office/powerpoint/2010/main" val="1052524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a:t>C- Safety Algorithm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85000" lnSpcReduction="20000"/>
          </a:bodyPr>
          <a:lstStyle/>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r>
              <a:rPr lang="en-US" dirty="0"/>
              <a:t> By execute the safety Alg. we find the sequence &lt;p</a:t>
            </a:r>
            <a:r>
              <a:rPr lang="en-US" baseline="-25000" dirty="0"/>
              <a:t>1 </a:t>
            </a:r>
            <a:r>
              <a:rPr lang="en-US" dirty="0"/>
              <a:t>, p</a:t>
            </a:r>
            <a:r>
              <a:rPr lang="en-US" baseline="-25000" dirty="0"/>
              <a:t>3 </a:t>
            </a:r>
            <a:r>
              <a:rPr lang="en-US" dirty="0"/>
              <a:t>, p</a:t>
            </a:r>
            <a:r>
              <a:rPr lang="en-US" baseline="-25000" dirty="0"/>
              <a:t>4 </a:t>
            </a:r>
            <a:r>
              <a:rPr lang="en-US" dirty="0"/>
              <a:t>, p</a:t>
            </a:r>
            <a:r>
              <a:rPr lang="en-US" baseline="-25000" dirty="0"/>
              <a:t>0 </a:t>
            </a:r>
            <a:r>
              <a:rPr lang="en-US" dirty="0"/>
              <a:t>, p</a:t>
            </a:r>
            <a:r>
              <a:rPr lang="en-US" baseline="-25000" dirty="0"/>
              <a:t>2</a:t>
            </a:r>
            <a:r>
              <a:rPr lang="en-US" dirty="0"/>
              <a:t>&gt; satisfies our safety requirements. Hence we can immediately grant the request of process P</a:t>
            </a:r>
            <a:r>
              <a:rPr lang="en-US" baseline="-25000" dirty="0"/>
              <a:t>1</a:t>
            </a:r>
            <a:r>
              <a:rPr lang="en-US" dirty="0"/>
              <a:t>.</a:t>
            </a:r>
          </a:p>
          <a:p>
            <a:pPr marL="0" indent="0" algn="l" rtl="0">
              <a:buNone/>
            </a:pPr>
            <a:r>
              <a:rPr lang="en-US" dirty="0"/>
              <a:t>If p</a:t>
            </a:r>
            <a:r>
              <a:rPr lang="en-US" baseline="-25000" dirty="0"/>
              <a:t>4 </a:t>
            </a:r>
            <a:r>
              <a:rPr lang="en-US" dirty="0"/>
              <a:t> request for (3, 3, 0). The request can not granted since the resources are not available. </a:t>
            </a:r>
          </a:p>
          <a:p>
            <a:pPr marL="0" indent="0" algn="l" rtl="0">
              <a:buNone/>
            </a:pPr>
            <a:r>
              <a:rPr lang="en-US" dirty="0"/>
              <a:t>Request 1 &gt; Available . If p</a:t>
            </a:r>
            <a:r>
              <a:rPr lang="en-US" baseline="-25000" dirty="0"/>
              <a:t>0 </a:t>
            </a:r>
            <a:r>
              <a:rPr lang="en-US" dirty="0"/>
              <a:t> request (0, 2, 0) can not granted even though the resources are available since the resulting state is unsafe. </a:t>
            </a:r>
            <a:endParaRPr lang="en-US" dirty="0" smtClean="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4" name="جدول 3"/>
          <p:cNvGraphicFramePr>
            <a:graphicFrameLocks noGrp="1"/>
          </p:cNvGraphicFramePr>
          <p:nvPr>
            <p:extLst/>
          </p:nvPr>
        </p:nvGraphicFramePr>
        <p:xfrm>
          <a:off x="3863238" y="1050879"/>
          <a:ext cx="6700129" cy="3753133"/>
        </p:xfrm>
        <a:graphic>
          <a:graphicData uri="http://schemas.openxmlformats.org/drawingml/2006/table">
            <a:tbl>
              <a:tblPr firstRow="1" firstCol="1" bandRow="1">
                <a:tableStyleId>{5940675A-B579-460E-94D1-54222C63F5DA}</a:tableStyleId>
              </a:tblPr>
              <a:tblGrid>
                <a:gridCol w="1150852"/>
                <a:gridCol w="2067891"/>
                <a:gridCol w="1505110"/>
                <a:gridCol w="1976276"/>
              </a:tblGrid>
              <a:tr h="1105127">
                <a:tc>
                  <a:txBody>
                    <a:bodyPr/>
                    <a:lstStyle/>
                    <a:p>
                      <a:pPr marL="457200" marR="111125" algn="ctr" rtl="0">
                        <a:lnSpc>
                          <a:spcPct val="150000"/>
                        </a:lnSpc>
                        <a:spcBef>
                          <a:spcPts val="0"/>
                        </a:spcBef>
                        <a:spcAft>
                          <a:spcPts val="0"/>
                        </a:spcAft>
                        <a:tabLst>
                          <a:tab pos="-450215" algn="r"/>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dirty="0">
                          <a:effectLst/>
                        </a:rPr>
                        <a:t>Allocation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Available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r>
              <a:tr h="587251">
                <a:tc>
                  <a:txBody>
                    <a:bodyPr/>
                    <a:lstStyle/>
                    <a:p>
                      <a:pPr marL="457200" marR="111125" algn="ctr" rtl="0">
                        <a:lnSpc>
                          <a:spcPct val="150000"/>
                        </a:lnSpc>
                        <a:spcBef>
                          <a:spcPts val="0"/>
                        </a:spcBef>
                        <a:spcAft>
                          <a:spcPts val="0"/>
                        </a:spcAft>
                        <a:tabLst>
                          <a:tab pos="-450215" algn="r"/>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A B C</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A B C</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dirty="0">
                          <a:effectLst/>
                        </a:rPr>
                        <a:t>A B C</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r>
              <a:tr h="587251">
                <a:tc>
                  <a:txBody>
                    <a:bodyPr/>
                    <a:lstStyle/>
                    <a:p>
                      <a:pPr marL="457200" marR="111125" algn="r" rtl="0">
                        <a:lnSpc>
                          <a:spcPct val="150000"/>
                        </a:lnSpc>
                        <a:spcBef>
                          <a:spcPts val="0"/>
                        </a:spcBef>
                        <a:spcAft>
                          <a:spcPts val="0"/>
                        </a:spcAft>
                        <a:tabLst>
                          <a:tab pos="-450215" algn="r"/>
                        </a:tabLst>
                      </a:pPr>
                      <a:r>
                        <a:rPr lang="en-US" sz="1600">
                          <a:effectLst/>
                        </a:rPr>
                        <a:t>P</a:t>
                      </a:r>
                      <a:r>
                        <a:rPr lang="en-US" sz="1600" baseline="-25000">
                          <a:effectLst/>
                        </a:rPr>
                        <a:t>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0 1 0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7 4 3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2 3 0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r>
              <a:tr h="368376">
                <a:tc>
                  <a:txBody>
                    <a:bodyPr/>
                    <a:lstStyle/>
                    <a:p>
                      <a:pPr marL="457200" marR="111125" algn="r" rtl="0">
                        <a:lnSpc>
                          <a:spcPct val="150000"/>
                        </a:lnSpc>
                        <a:spcBef>
                          <a:spcPts val="0"/>
                        </a:spcBef>
                        <a:spcAft>
                          <a:spcPts val="0"/>
                        </a:spcAft>
                        <a:tabLst>
                          <a:tab pos="-450215" algn="r"/>
                        </a:tabLst>
                      </a:pPr>
                      <a:r>
                        <a:rPr lang="en-US" sz="1600">
                          <a:effectLst/>
                        </a:rPr>
                        <a:t>P</a:t>
                      </a:r>
                      <a:r>
                        <a:rPr lang="en-US" sz="1600" baseline="-250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3 0 2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0 2 0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r>
              <a:tr h="368376">
                <a:tc>
                  <a:txBody>
                    <a:bodyPr/>
                    <a:lstStyle/>
                    <a:p>
                      <a:pPr marL="457200" marR="111125" algn="r" rtl="0">
                        <a:lnSpc>
                          <a:spcPct val="150000"/>
                        </a:lnSpc>
                        <a:spcBef>
                          <a:spcPts val="0"/>
                        </a:spcBef>
                        <a:spcAft>
                          <a:spcPts val="0"/>
                        </a:spcAft>
                        <a:tabLst>
                          <a:tab pos="-450215" algn="r"/>
                        </a:tabLst>
                      </a:pPr>
                      <a:r>
                        <a:rPr lang="en-US" sz="1600">
                          <a:effectLst/>
                        </a:rPr>
                        <a:t>P</a:t>
                      </a:r>
                      <a:r>
                        <a:rPr lang="en-US" sz="1600" baseline="-25000">
                          <a:effectLst/>
                        </a:rPr>
                        <a:t>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3 0 2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6 0 0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r>
              <a:tr h="368376">
                <a:tc>
                  <a:txBody>
                    <a:bodyPr/>
                    <a:lstStyle/>
                    <a:p>
                      <a:pPr marL="457200" marR="111125" algn="r" rtl="0">
                        <a:lnSpc>
                          <a:spcPct val="150000"/>
                        </a:lnSpc>
                        <a:spcBef>
                          <a:spcPts val="0"/>
                        </a:spcBef>
                        <a:spcAft>
                          <a:spcPts val="0"/>
                        </a:spcAft>
                        <a:tabLst>
                          <a:tab pos="-450215" algn="r"/>
                        </a:tabLst>
                      </a:pPr>
                      <a:r>
                        <a:rPr lang="en-US" sz="1600">
                          <a:effectLst/>
                        </a:rPr>
                        <a:t>P</a:t>
                      </a:r>
                      <a:r>
                        <a:rPr lang="en-US" sz="1600" baseline="-25000">
                          <a:effectLst/>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2 1 1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0 1 1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r>
              <a:tr h="368376">
                <a:tc>
                  <a:txBody>
                    <a:bodyPr/>
                    <a:lstStyle/>
                    <a:p>
                      <a:pPr marL="457200" marR="111125" algn="r" rtl="0">
                        <a:lnSpc>
                          <a:spcPct val="150000"/>
                        </a:lnSpc>
                        <a:spcBef>
                          <a:spcPts val="0"/>
                        </a:spcBef>
                        <a:spcAft>
                          <a:spcPts val="0"/>
                        </a:spcAft>
                        <a:tabLst>
                          <a:tab pos="-450215" algn="r"/>
                        </a:tabLst>
                      </a:pPr>
                      <a:r>
                        <a:rPr lang="en-US" sz="1600">
                          <a:effectLst/>
                        </a:rPr>
                        <a:t>P</a:t>
                      </a:r>
                      <a:r>
                        <a:rPr lang="en-US" sz="1600" baseline="-25000">
                          <a:effectLst/>
                        </a:rPr>
                        <a:t>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0 0 2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a:effectLst/>
                        </a:rPr>
                        <a:t>4 3 1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c>
                  <a:txBody>
                    <a:bodyPr/>
                    <a:lstStyle/>
                    <a:p>
                      <a:pPr marL="457200" marR="0" algn="ctr" rtl="0">
                        <a:lnSpc>
                          <a:spcPct val="150000"/>
                        </a:lnSpc>
                        <a:spcBef>
                          <a:spcPts val="0"/>
                        </a:spcBef>
                        <a:spcAft>
                          <a:spcPts val="0"/>
                        </a:spcAft>
                        <a:tabLst>
                          <a:tab pos="-450215" algn="r"/>
                        </a:tabLs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392" marR="54392" marT="0" marB="0"/>
                </a:tc>
              </a:tr>
            </a:tbl>
          </a:graphicData>
        </a:graphic>
      </p:graphicFrame>
    </p:spTree>
    <p:extLst>
      <p:ext uri="{BB962C8B-B14F-4D97-AF65-F5344CB8AC3E}">
        <p14:creationId xmlns:p14="http://schemas.microsoft.com/office/powerpoint/2010/main" val="2086043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7.4.3  Deadlock Detection </a:t>
            </a:r>
            <a:r>
              <a:rPr lang="en-US" dirty="0"/>
              <a:t> </a:t>
            </a:r>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 If a system does not employ some protocol that ensures that no deadlock will ever occur. Then a detection and recovery scheme must be implemented. The system can use an Algorithm to examines the state of the system periodically to determine whether has occurred. If so the system must recover from the deadlock by providing:</a:t>
            </a:r>
            <a:endParaRPr lang="en-US" sz="2400" dirty="0"/>
          </a:p>
          <a:p>
            <a:pPr marL="457200" lvl="1" indent="0" algn="l" rtl="0">
              <a:buNone/>
            </a:pPr>
            <a:r>
              <a:rPr lang="en-US" b="1" i="1" u="sng" dirty="0" smtClean="0"/>
              <a:t>A-</a:t>
            </a:r>
            <a:r>
              <a:rPr lang="en-US" dirty="0" smtClean="0"/>
              <a:t> Maintain </a:t>
            </a:r>
            <a:r>
              <a:rPr lang="en-US" dirty="0"/>
              <a:t>information about the current allocation of resources to processes and outstanding requests.</a:t>
            </a:r>
            <a:endParaRPr lang="en-US" sz="2000" dirty="0"/>
          </a:p>
          <a:p>
            <a:pPr marL="457200" lvl="1" indent="0" algn="l" rtl="0">
              <a:buNone/>
            </a:pPr>
            <a:r>
              <a:rPr lang="en-US" b="1" i="1" u="sng" dirty="0" smtClean="0"/>
              <a:t>B-</a:t>
            </a:r>
            <a:r>
              <a:rPr lang="en-US" dirty="0" smtClean="0"/>
              <a:t> Provide </a:t>
            </a:r>
            <a:r>
              <a:rPr lang="en-US" dirty="0"/>
              <a:t>an Alg. that use the above information to determine whether the system has entered </a:t>
            </a:r>
            <a:r>
              <a:rPr lang="en-US" dirty="0" smtClean="0"/>
              <a:t>the </a:t>
            </a:r>
            <a:r>
              <a:rPr lang="en-US" dirty="0"/>
              <a:t>deadlock state. </a:t>
            </a:r>
            <a:endParaRPr lang="en-US" sz="2000" dirty="0"/>
          </a:p>
          <a:p>
            <a:pPr marL="0" indent="0" algn="l" rtl="0">
              <a:buNone/>
            </a:pPr>
            <a:r>
              <a:rPr lang="en-US" dirty="0"/>
              <a:t> </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844108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 </a:t>
            </a:r>
          </a:p>
          <a:p>
            <a:pPr marL="0" indent="0" algn="l" rtl="0">
              <a:buNone/>
            </a:pPr>
            <a:r>
              <a:rPr lang="en-US" dirty="0"/>
              <a:t>The detection Alg. employs several time - </a:t>
            </a:r>
            <a:r>
              <a:rPr lang="en-US" dirty="0" err="1"/>
              <a:t>varing</a:t>
            </a:r>
            <a:r>
              <a:rPr lang="en-US" dirty="0"/>
              <a:t> data structures that are very similar to those used in the Banker's Algorithm:</a:t>
            </a:r>
          </a:p>
          <a:p>
            <a:pPr marL="0" lvl="0" indent="0" algn="l" rtl="0">
              <a:buNone/>
            </a:pPr>
            <a:r>
              <a:rPr lang="en-US" dirty="0" smtClean="0"/>
              <a:t> - Available</a:t>
            </a:r>
            <a:r>
              <a:rPr lang="en-US" dirty="0"/>
              <a:t>.</a:t>
            </a:r>
          </a:p>
          <a:p>
            <a:pPr marL="0" lvl="0" indent="0" algn="l" rtl="0">
              <a:buNone/>
            </a:pPr>
            <a:r>
              <a:rPr lang="en-US" dirty="0" smtClean="0"/>
              <a:t> - Allocation</a:t>
            </a:r>
            <a:r>
              <a:rPr lang="en-US" dirty="0"/>
              <a:t>.</a:t>
            </a:r>
          </a:p>
          <a:p>
            <a:pPr marL="0" lvl="0" indent="0" algn="l" rtl="0">
              <a:buNone/>
            </a:pPr>
            <a:r>
              <a:rPr lang="en-US" dirty="0"/>
              <a:t>Request.     An n × m matrix indicating the current request of each process. If Request [</a:t>
            </a:r>
            <a:r>
              <a:rPr lang="en-US" dirty="0" err="1"/>
              <a:t>i</a:t>
            </a:r>
            <a:r>
              <a:rPr lang="en-US" dirty="0"/>
              <a:t> , j]=k then p</a:t>
            </a:r>
            <a:r>
              <a:rPr lang="en-US" baseline="-25000" dirty="0"/>
              <a:t>1</a:t>
            </a:r>
            <a:r>
              <a:rPr lang="en-US" dirty="0"/>
              <a:t> is requesting k more instances of resource type </a:t>
            </a:r>
            <a:r>
              <a:rPr lang="en-US" dirty="0" err="1"/>
              <a:t>r</a:t>
            </a:r>
            <a:r>
              <a:rPr lang="en-US" baseline="-25000" dirty="0" err="1"/>
              <a:t>j</a:t>
            </a:r>
            <a:r>
              <a:rPr lang="en-US" baseline="-25000" dirty="0"/>
              <a:t> </a:t>
            </a:r>
            <a:r>
              <a:rPr lang="en-US" dirty="0"/>
              <a:t>.</a:t>
            </a:r>
          </a:p>
          <a:p>
            <a:pPr marL="0" indent="0" algn="l" rtl="0">
              <a:buNone/>
            </a:pPr>
            <a:r>
              <a:rPr lang="en-US" dirty="0"/>
              <a:t>The detection Alg. simply investigates every possible allocation sequence for the processes that remain to be completed.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080157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fontScale="92500" lnSpcReduction="10000"/>
          </a:bodyPr>
          <a:lstStyle/>
          <a:p>
            <a:pPr marL="0" indent="0" algn="l" rtl="0">
              <a:buNone/>
            </a:pPr>
            <a:r>
              <a:rPr lang="en-US" dirty="0"/>
              <a:t>The detection Alg. as follows:</a:t>
            </a:r>
          </a:p>
          <a:p>
            <a:pPr marL="0" lvl="0" indent="0" algn="l" rtl="0">
              <a:buNone/>
            </a:pPr>
            <a:r>
              <a:rPr lang="en-US" dirty="0" smtClean="0"/>
              <a:t>1- Let </a:t>
            </a:r>
            <a:r>
              <a:rPr lang="en-US" dirty="0"/>
              <a:t>work and finish be vectors of length m and n respectively. Initialize work:=Available, for </a:t>
            </a:r>
            <a:r>
              <a:rPr lang="en-US" dirty="0" err="1" smtClean="0"/>
              <a:t>i</a:t>
            </a:r>
            <a:r>
              <a:rPr lang="en-US" dirty="0" smtClean="0"/>
              <a:t> </a:t>
            </a:r>
            <a:r>
              <a:rPr lang="en-US" dirty="0"/>
              <a:t>= 1, 2, .. n. If allocation ≠ 0 the finish [</a:t>
            </a:r>
            <a:r>
              <a:rPr lang="en-US" dirty="0" err="1"/>
              <a:t>i</a:t>
            </a:r>
            <a:r>
              <a:rPr lang="en-US" dirty="0"/>
              <a:t>]:=false; otherwise, finish [</a:t>
            </a:r>
            <a:r>
              <a:rPr lang="en-US" dirty="0" err="1"/>
              <a:t>i</a:t>
            </a:r>
            <a:r>
              <a:rPr lang="en-US" dirty="0"/>
              <a:t>]:= false.</a:t>
            </a:r>
          </a:p>
          <a:p>
            <a:pPr marL="0" lvl="0" indent="0" algn="l" rtl="0">
              <a:buNone/>
            </a:pPr>
            <a:r>
              <a:rPr lang="en-US" dirty="0" smtClean="0"/>
              <a:t>2- Find </a:t>
            </a:r>
            <a:r>
              <a:rPr lang="en-US" dirty="0"/>
              <a:t>an index </a:t>
            </a:r>
            <a:r>
              <a:rPr lang="en-US" dirty="0" err="1"/>
              <a:t>i</a:t>
            </a:r>
            <a:r>
              <a:rPr lang="en-US" dirty="0"/>
              <a:t> such that :</a:t>
            </a:r>
          </a:p>
          <a:p>
            <a:pPr marL="0" lvl="0" indent="0" algn="l" rtl="0">
              <a:buNone/>
            </a:pPr>
            <a:r>
              <a:rPr lang="en-US" dirty="0" smtClean="0"/>
              <a:t>  - Finish </a:t>
            </a:r>
            <a:r>
              <a:rPr lang="en-US" dirty="0"/>
              <a:t>[</a:t>
            </a:r>
            <a:r>
              <a:rPr lang="en-US" dirty="0" err="1"/>
              <a:t>i</a:t>
            </a:r>
            <a:r>
              <a:rPr lang="en-US" dirty="0"/>
              <a:t>] = false, and</a:t>
            </a:r>
          </a:p>
          <a:p>
            <a:pPr marL="0" lvl="0" indent="0" algn="l" rtl="0">
              <a:buNone/>
            </a:pPr>
            <a:r>
              <a:rPr lang="en-US" dirty="0" smtClean="0"/>
              <a:t>  - Request </a:t>
            </a:r>
            <a:r>
              <a:rPr lang="en-US" dirty="0" err="1"/>
              <a:t>i</a:t>
            </a:r>
            <a:r>
              <a:rPr lang="en-US" dirty="0"/>
              <a:t> ≤  work. </a:t>
            </a:r>
          </a:p>
          <a:p>
            <a:pPr marL="0" indent="0" algn="l" rtl="0">
              <a:buNone/>
            </a:pPr>
            <a:r>
              <a:rPr lang="en-US" dirty="0" smtClean="0"/>
              <a:t>  - If </a:t>
            </a:r>
            <a:r>
              <a:rPr lang="en-US" dirty="0"/>
              <a:t>no such </a:t>
            </a:r>
            <a:r>
              <a:rPr lang="en-US" dirty="0" err="1"/>
              <a:t>i</a:t>
            </a:r>
            <a:r>
              <a:rPr lang="en-US" dirty="0"/>
              <a:t> exists go to step 4.</a:t>
            </a:r>
          </a:p>
          <a:p>
            <a:pPr marL="0" lvl="0" indent="0" algn="l" rtl="0">
              <a:buNone/>
            </a:pPr>
            <a:r>
              <a:rPr lang="en-US" dirty="0" smtClean="0"/>
              <a:t>3-Work</a:t>
            </a:r>
            <a:r>
              <a:rPr lang="en-US" dirty="0"/>
              <a:t>:=work + Allocation </a:t>
            </a:r>
            <a:r>
              <a:rPr lang="en-US" dirty="0" err="1"/>
              <a:t>i</a:t>
            </a:r>
            <a:r>
              <a:rPr lang="en-US" dirty="0"/>
              <a:t> </a:t>
            </a:r>
          </a:p>
          <a:p>
            <a:pPr marL="0" indent="0" algn="l" rtl="0">
              <a:buNone/>
            </a:pPr>
            <a:r>
              <a:rPr lang="en-US" dirty="0"/>
              <a:t>finish [</a:t>
            </a:r>
            <a:r>
              <a:rPr lang="en-US" dirty="0" err="1"/>
              <a:t>i</a:t>
            </a:r>
            <a:r>
              <a:rPr lang="en-US" dirty="0"/>
              <a:t>]= true </a:t>
            </a:r>
          </a:p>
          <a:p>
            <a:pPr marL="0" indent="0" algn="l" rtl="0">
              <a:buNone/>
            </a:pPr>
            <a:r>
              <a:rPr lang="en-US" dirty="0"/>
              <a:t>go to step 2. </a:t>
            </a:r>
          </a:p>
          <a:p>
            <a:pPr marL="0" lvl="0" indent="0" algn="l" rtl="0">
              <a:buNone/>
            </a:pPr>
            <a:r>
              <a:rPr lang="en-US" dirty="0" smtClean="0"/>
              <a:t>4- If </a:t>
            </a:r>
            <a:r>
              <a:rPr lang="en-US" dirty="0"/>
              <a:t>Finish[</a:t>
            </a:r>
            <a:r>
              <a:rPr lang="en-US" dirty="0" err="1"/>
              <a:t>i</a:t>
            </a:r>
            <a:r>
              <a:rPr lang="en-US" dirty="0"/>
              <a:t>] = false, for some </a:t>
            </a:r>
            <a:r>
              <a:rPr lang="en-US" dirty="0" err="1"/>
              <a:t>i</a:t>
            </a:r>
            <a:r>
              <a:rPr lang="en-US" dirty="0"/>
              <a:t>, 1≤  </a:t>
            </a:r>
            <a:r>
              <a:rPr lang="en-US" dirty="0" err="1"/>
              <a:t>i</a:t>
            </a:r>
            <a:r>
              <a:rPr lang="en-US" dirty="0"/>
              <a:t> ≤ n  then the system is in a deadlock state. More over, if Finish[</a:t>
            </a:r>
            <a:r>
              <a:rPr lang="en-US" dirty="0" err="1"/>
              <a:t>i</a:t>
            </a:r>
            <a:r>
              <a:rPr lang="en-US" dirty="0"/>
              <a:t>]-false then process p</a:t>
            </a:r>
            <a:r>
              <a:rPr lang="en-US" baseline="-25000" dirty="0"/>
              <a:t>i</a:t>
            </a:r>
            <a:r>
              <a:rPr lang="en-US" dirty="0"/>
              <a:t> is deadlocked.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234813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1664</Words>
  <Application>Microsoft Office PowerPoint</Application>
  <PresentationFormat>ملء الشاشة</PresentationFormat>
  <Paragraphs>238</Paragraphs>
  <Slides>14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14</vt:i4>
      </vt:variant>
    </vt:vector>
  </HeadingPairs>
  <TitlesOfParts>
    <vt:vector size="19" baseType="lpstr">
      <vt:lpstr>Arial</vt:lpstr>
      <vt:lpstr>Calibri</vt:lpstr>
      <vt:lpstr>Calibri Light</vt:lpstr>
      <vt:lpstr>Times New Roman</vt:lpstr>
      <vt:lpstr>نسق Office</vt:lpstr>
      <vt:lpstr>Operating system Lecture seven part2</vt:lpstr>
      <vt:lpstr>B- Banker's Algorithm </vt:lpstr>
      <vt:lpstr>C- Safety Algorithm </vt:lpstr>
      <vt:lpstr>C- Safety Algorithm </vt:lpstr>
      <vt:lpstr>C- Safety Algorithm </vt:lpstr>
      <vt:lpstr>C- Safety Algorithm </vt:lpstr>
      <vt:lpstr>7.4.3  Deadlock Detection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Recovery from Deadlock </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 Lecture seven part2</dc:title>
  <dc:creator>DR.Ahmed Saker 2O14</dc:creator>
  <cp:lastModifiedBy>DR.Ahmed Saker 2O14</cp:lastModifiedBy>
  <cp:revision>1</cp:revision>
  <dcterms:created xsi:type="dcterms:W3CDTF">2018-01-03T03:21:29Z</dcterms:created>
  <dcterms:modified xsi:type="dcterms:W3CDTF">2018-01-03T03:21:32Z</dcterms:modified>
</cp:coreProperties>
</file>